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0FED5AB-E9B5-42B8-A53A-BCF0AA4804A6}">
  <a:tblStyle styleId="{C0FED5AB-E9B5-42B8-A53A-BCF0AA4804A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slide" Target="slides/slide70.xml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79" Type="http://schemas.openxmlformats.org/officeDocument/2006/relationships/slide" Target="slides/slide72.xml"/><Relationship Id="rId34" Type="http://schemas.openxmlformats.org/officeDocument/2006/relationships/slide" Target="slides/slide27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overleaf.com/3144412455xhfdncfmjbnn#4e19fa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37c1282fc5_2_4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337c1282fc5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ссылка на проект с формулами - </a:t>
            </a:r>
            <a:r>
              <a:rPr lang="ru" u="sng">
                <a:solidFill>
                  <a:schemeClr val="hlink"/>
                </a:solidFill>
                <a:hlinkClick r:id="rId2"/>
              </a:rPr>
              <a:t>https://www.overleaf.com/3144412455xhfdncfmjbnn#4e19fa</a:t>
            </a:r>
            <a:r>
              <a:rPr lang="ru"/>
              <a:t>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37c1282fc5_2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337c1282fc5_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идея - простое распределение не подходит под наши данные, нужно трансформировать его, чтобы оно стало похоже на реальное распределение данные, тогда картинки будут хорошими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37c1282fc5_2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337c1282fc5_2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примеры, как уже обученные модели реализуют такую трансформацию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37c1282fc5_2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337c1282fc5_2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формальное представление трансформации на уровне распределений и вопрос про расстояние между ними как функцию потерь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37c1282fc5_2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337c1282fc5_2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заменил “правдоподобие” (не совсем понятно, к чему здесь) на total variation distance - важная метрика из курса статистики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добавить формулы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37c1282fc5_2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337c1282fc5_2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37c1282fc5_2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337c1282fc5_2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37c1282fc5_2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337c1282fc5_2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37c1282fc5_2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337c1282fc5_2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37c1282fc5_2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337c1282fc5_2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37c1282fc5_2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337c1282fc5_2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37c1282fc5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g337c1282fc5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37c1282fc5_2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337c1282fc5_2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37c1282fc5_2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337c1282fc5_2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37c1282fc5_2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337c1282fc5_2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37c1282fc5_2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337c1282fc5_2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37c1282fc5_2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337c1282fc5_2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правдодобие всей последовательности или следующего слова?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37c1282fc5_2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g337c1282fc5_2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37c1282fc5_2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g337c1282fc5_2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37c1282fc5_2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337c1282fc5_2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37c1282fc5_2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337c1282fc5_2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37c1282fc5_2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337c1282fc5_2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37c1282fc5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337c1282fc5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37c1282fc5_2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337c1282fc5_2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37c1282fc5_2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g337c1282fc5_2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37c1282fc5_2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g337c1282fc5_2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37c1282fc5_2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g337c1282fc5_2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37c1282fc5_2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337c1282fc5_2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37c1282fc5_2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g337c1282fc5_2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37c1282fc5_2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337c1282fc5_2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37c1282fc5_2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g337c1282fc5_2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37c1282fc5_2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g337c1282fc5_2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37c1282fc5_2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g337c1282fc5_2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37c1282fc5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337c1282fc5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37c1282fc5_2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g337c1282fc5_2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37c1282fc5_2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g337c1282fc5_2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37c1282fc5_2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g337c1282fc5_2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37c1282fc5_2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g337c1282fc5_2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37c1282fc5_2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g337c1282fc5_2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TODO: переписать в нормальной нотации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37c1282fc5_2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g337c1282fc5_2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здесь тоже нужно поменять нотацию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37c1282fc5_2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g337c1282fc5_2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картинки нужно перерисовать, заменив нотацию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37c1282fc5_2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" name="Google Shape;540;g337c1282fc5_2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картинки нужно перерисовать, заменив нотацию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37c1282fc5_2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g337c1282fc5_2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37c1282fc5_2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3" name="Google Shape;573;g337c1282fc5_2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37c1282fc5_2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337c1282fc5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37c1282fc5_2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g337c1282fc5_2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37c1282fc5_2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9" name="Google Shape;589;g337c1282fc5_2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37c1282fc5_2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6" name="Google Shape;596;g337c1282fc5_2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37c1282fc5_2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1" name="Google Shape;601;g337c1282fc5_2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37c1282fc5_2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" name="Google Shape;610;g337c1282fc5_2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37c1282fc5_2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g337c1282fc5_2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37c1282fc5_2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3" name="Google Shape;633;g337c1282fc5_2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37c1282fc5_2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4" name="Google Shape;644;g337c1282fc5_2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37c1282fc5_2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g337c1282fc5_2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37c1282fc5_2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3" name="Google Shape;663;g337c1282fc5_2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7c1282fc5_2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337c1282fc5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37c1282fc5_2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0" name="Google Shape;670;g337c1282fc5_2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37c1282fc5_2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7" name="Google Shape;677;g337c1282fc5_2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337c1282fc5_2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5" name="Google Shape;685;g337c1282fc5_2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37c1282fc5_2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0" name="Google Shape;690;g337c1282fc5_2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37c1282fc5_2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6" name="Google Shape;696;g337c1282fc5_2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337c1282fc5_2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3" name="Google Shape;703;g337c1282fc5_2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37c1282fc5_2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2" name="Google Shape;712;g337c1282fc5_2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37c1282fc5_2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8" name="Google Shape;718;g337c1282fc5_2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37c1282fc5_2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3" name="Google Shape;723;g337c1282fc5_2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37c1282fc5_2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0" name="Google Shape;730;g337c1282fc5_2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37c1282fc5_2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337c1282fc5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337c1282fc5_2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8" name="Google Shape;738;g337c1282fc5_2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37c1282fc5_2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5" name="Google Shape;745;g337c1282fc5_2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337c1282fc5_2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2" name="Google Shape;752;g337c1282fc5_2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337c1282fc5_2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9" name="Google Shape;759;g337c1282fc5_2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337c1282fc5_2_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4" name="Google Shape;764;g337c1282fc5_2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37c1282fc5_2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337c1282fc5_2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37c1282fc5_2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337c1282fc5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1" name="Google Shape;8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5" name="Google Shape;85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6" name="Google Shape;86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0" name="Google Shape;9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" name="Google Shape;93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18.png"/><Relationship Id="rId6" Type="http://schemas.openxmlformats.org/officeDocument/2006/relationships/image" Target="../media/image30.png"/><Relationship Id="rId7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Relationship Id="rId11" Type="http://schemas.openxmlformats.org/officeDocument/2006/relationships/image" Target="../media/image23.png"/><Relationship Id="rId10" Type="http://schemas.openxmlformats.org/officeDocument/2006/relationships/image" Target="../media/image31.png"/><Relationship Id="rId12" Type="http://schemas.openxmlformats.org/officeDocument/2006/relationships/image" Target="../media/image32.png"/><Relationship Id="rId9" Type="http://schemas.openxmlformats.org/officeDocument/2006/relationships/image" Target="../media/image26.png"/><Relationship Id="rId5" Type="http://schemas.openxmlformats.org/officeDocument/2006/relationships/image" Target="../media/image29.png"/><Relationship Id="rId6" Type="http://schemas.openxmlformats.org/officeDocument/2006/relationships/image" Target="../media/image25.png"/><Relationship Id="rId7" Type="http://schemas.openxmlformats.org/officeDocument/2006/relationships/image" Target="../media/image20.png"/><Relationship Id="rId8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5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8.png"/><Relationship Id="rId4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Relationship Id="rId4" Type="http://schemas.openxmlformats.org/officeDocument/2006/relationships/image" Target="../media/image4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Relationship Id="rId4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Relationship Id="rId4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Relationship Id="rId4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9.png"/><Relationship Id="rId4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8.png"/><Relationship Id="rId4" Type="http://schemas.openxmlformats.org/officeDocument/2006/relationships/hyperlink" Target="https://arxiv.org/abs/1601.06759v3" TargetMode="External"/><Relationship Id="rId5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compvis.github.io/taming-transformers/" TargetMode="External"/><Relationship Id="rId4" Type="http://schemas.openxmlformats.org/officeDocument/2006/relationships/hyperlink" Target="https://vaclavkosar.com/ml/openai-dall-e-2-and-dall-e-1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7.png"/><Relationship Id="rId4" Type="http://schemas.openxmlformats.org/officeDocument/2006/relationships/image" Target="../media/image51.png"/><Relationship Id="rId5" Type="http://schemas.openxmlformats.org/officeDocument/2006/relationships/image" Target="../media/image72.png"/><Relationship Id="rId6" Type="http://schemas.openxmlformats.org/officeDocument/2006/relationships/image" Target="../media/image62.png"/><Relationship Id="rId7" Type="http://schemas.openxmlformats.org/officeDocument/2006/relationships/image" Target="../media/image6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3.png"/><Relationship Id="rId4" Type="http://schemas.openxmlformats.org/officeDocument/2006/relationships/image" Target="../media/image56.png"/><Relationship Id="rId9" Type="http://schemas.openxmlformats.org/officeDocument/2006/relationships/image" Target="../media/image87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64.png"/><Relationship Id="rId8" Type="http://schemas.openxmlformats.org/officeDocument/2006/relationships/image" Target="../media/image6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3.png"/><Relationship Id="rId4" Type="http://schemas.openxmlformats.org/officeDocument/2006/relationships/image" Target="../media/image82.png"/><Relationship Id="rId5" Type="http://schemas.openxmlformats.org/officeDocument/2006/relationships/hyperlink" Target="https://arxiv.org/pdf/1812.04948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3.png"/><Relationship Id="rId4" Type="http://schemas.openxmlformats.org/officeDocument/2006/relationships/image" Target="../media/image6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1.png"/><Relationship Id="rId4" Type="http://schemas.openxmlformats.org/officeDocument/2006/relationships/image" Target="../media/image99.png"/><Relationship Id="rId5" Type="http://schemas.openxmlformats.org/officeDocument/2006/relationships/image" Target="../media/image7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7.png"/><Relationship Id="rId4" Type="http://schemas.openxmlformats.org/officeDocument/2006/relationships/image" Target="../media/image7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8.png"/><Relationship Id="rId4" Type="http://schemas.openxmlformats.org/officeDocument/2006/relationships/image" Target="../media/image8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9.gif"/><Relationship Id="rId4" Type="http://schemas.openxmlformats.org/officeDocument/2006/relationships/image" Target="../media/image110.gif"/><Relationship Id="rId5" Type="http://schemas.openxmlformats.org/officeDocument/2006/relationships/image" Target="../media/image8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8.png"/><Relationship Id="rId4" Type="http://schemas.openxmlformats.org/officeDocument/2006/relationships/image" Target="../media/image86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9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8.png"/><Relationship Id="rId4" Type="http://schemas.openxmlformats.org/officeDocument/2006/relationships/image" Target="../media/image102.png"/><Relationship Id="rId5" Type="http://schemas.openxmlformats.org/officeDocument/2006/relationships/image" Target="../media/image9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0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0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arxiv.org/abs/2307.01952" TargetMode="External"/><Relationship Id="rId4" Type="http://schemas.openxmlformats.org/officeDocument/2006/relationships/image" Target="../media/image10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08.png"/><Relationship Id="rId4" Type="http://schemas.openxmlformats.org/officeDocument/2006/relationships/hyperlink" Target="https://arxiv.org/abs/2302.05543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7.png"/><Relationship Id="rId4" Type="http://schemas.openxmlformats.org/officeDocument/2006/relationships/image" Target="../media/image103.png"/><Relationship Id="rId5" Type="http://schemas.openxmlformats.org/officeDocument/2006/relationships/hyperlink" Target="https://arxiv.org/abs/2308.06721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5.gif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7.png"/><Relationship Id="rId4" Type="http://schemas.openxmlformats.org/officeDocument/2006/relationships/hyperlink" Target="https://arxiv.org/abs/2111.05826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01.png"/><Relationship Id="rId4" Type="http://schemas.openxmlformats.org/officeDocument/2006/relationships/hyperlink" Target="https://arxiv.org/abs/2111.05826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05.png"/><Relationship Id="rId4" Type="http://schemas.openxmlformats.org/officeDocument/2006/relationships/hyperlink" Target="https://prompt-to-prompt.github.io/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alexhwilliams.info/itsneuronalblog/2020/10/09/optimal-transport/" TargetMode="External"/><Relationship Id="rId4" Type="http://schemas.openxmlformats.org/officeDocument/2006/relationships/hyperlink" Target="https://arxiv.org/abs/2110.02999" TargetMode="External"/><Relationship Id="rId9" Type="http://schemas.openxmlformats.org/officeDocument/2006/relationships/hyperlink" Target="https://www.cs.utexas.edu/~lqiang/rectflow/html/intro.html" TargetMode="External"/><Relationship Id="rId5" Type="http://schemas.openxmlformats.org/officeDocument/2006/relationships/hyperlink" Target="https://mlg.eng.cam.ac.uk/blog/2024/01/20/flow-matching.html" TargetMode="External"/><Relationship Id="rId6" Type="http://schemas.openxmlformats.org/officeDocument/2006/relationships/hyperlink" Target="https://arxiv.org/abs/2210.02747" TargetMode="External"/><Relationship Id="rId7" Type="http://schemas.openxmlformats.org/officeDocument/2006/relationships/hyperlink" Target="https://arxiv.org/abs/2209.03003" TargetMode="External"/><Relationship Id="rId8" Type="http://schemas.openxmlformats.org/officeDocument/2006/relationships/hyperlink" Target="https://stability.ai/news/stable-diffusion-3-research-paper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Лекция #1 - Введение и обзор генеративных моделей</a:t>
            </a:r>
            <a:endParaRPr/>
          </a:p>
        </p:txBody>
      </p:sp>
      <p:sp>
        <p:nvSpPr>
          <p:cNvPr id="100" name="Google Shape;100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От авторегрессии до диффузий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Как происходит обучение модели</a:t>
            </a:r>
            <a:endParaRPr/>
          </a:p>
        </p:txBody>
      </p:sp>
      <p:sp>
        <p:nvSpPr>
          <p:cNvPr id="172" name="Google Shape;172;p34"/>
          <p:cNvSpPr txBox="1"/>
          <p:nvPr/>
        </p:nvSpPr>
        <p:spPr>
          <a:xfrm>
            <a:off x="420975" y="926125"/>
            <a:ext cx="84654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b="0" i="0" lang="ru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Данным соответствует неизвестное распределение вероятностей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b="0" i="0" lang="ru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Модель учится качественно приближать его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" id="173" name="Google Shape;17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3321874"/>
            <a:ext cx="3168775" cy="155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24150" y="3083148"/>
            <a:ext cx="415249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750" y="1704102"/>
            <a:ext cx="1654500" cy="16155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p34"/>
          <p:cNvCxnSpPr>
            <a:endCxn id="175" idx="2"/>
          </p:cNvCxnSpPr>
          <p:nvPr/>
        </p:nvCxnSpPr>
        <p:spPr>
          <a:xfrm rot="-5400000">
            <a:off x="2004700" y="3565343"/>
            <a:ext cx="1311000" cy="8196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77" name="Google Shape;177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19075" y="1719125"/>
            <a:ext cx="1654500" cy="15855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34"/>
          <p:cNvCxnSpPr>
            <a:endCxn id="177" idx="2"/>
          </p:cNvCxnSpPr>
          <p:nvPr/>
        </p:nvCxnSpPr>
        <p:spPr>
          <a:xfrm flipH="1" rot="5400000">
            <a:off x="4738075" y="3612881"/>
            <a:ext cx="1395000" cy="778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9" name="Google Shape;179;p34"/>
          <p:cNvCxnSpPr/>
          <p:nvPr/>
        </p:nvCxnSpPr>
        <p:spPr>
          <a:xfrm>
            <a:off x="3506250" y="4477625"/>
            <a:ext cx="15921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80" name="Google Shape;180;p34"/>
          <p:cNvSpPr txBox="1"/>
          <p:nvPr/>
        </p:nvSpPr>
        <p:spPr>
          <a:xfrm>
            <a:off x="3430350" y="3885325"/>
            <a:ext cx="17439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ru" sz="13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нужно как-то трансформировать</a:t>
            </a:r>
            <a:endParaRPr b="0" i="0" sz="13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5"/>
          <p:cNvSpPr txBox="1"/>
          <p:nvPr>
            <p:ph type="title"/>
          </p:nvPr>
        </p:nvSpPr>
        <p:spPr>
          <a:xfrm>
            <a:off x="311700" y="275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500"/>
              <a:t>Конкретные примеры </a:t>
            </a:r>
            <a:endParaRPr sz="2500"/>
          </a:p>
        </p:txBody>
      </p:sp>
      <p:pic>
        <p:nvPicPr>
          <p:cNvPr descr="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" id="186" name="Google Shape;18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7250" y="1159100"/>
            <a:ext cx="3192675" cy="385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6638" y="1240500"/>
            <a:ext cx="1384925" cy="132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3575" y="3262470"/>
            <a:ext cx="1331049" cy="127555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5"/>
          <p:cNvSpPr txBox="1"/>
          <p:nvPr/>
        </p:nvSpPr>
        <p:spPr>
          <a:xfrm>
            <a:off x="6325025" y="1994675"/>
            <a:ext cx="2660100" cy="16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ru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Нейронная сеть принимает на вход случайную величину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ru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Преобразует в реальные данные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9825" y="3330350"/>
            <a:ext cx="1236800" cy="120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0450" y="1364075"/>
            <a:ext cx="1236800" cy="120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6"/>
          <p:cNvSpPr txBox="1"/>
          <p:nvPr>
            <p:ph type="title"/>
          </p:nvPr>
        </p:nvSpPr>
        <p:spPr>
          <a:xfrm>
            <a:off x="311700" y="733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 sz="2000"/>
              <a:t>Формализация цели обучения</a:t>
            </a:r>
            <a:endParaRPr sz="2000"/>
          </a:p>
        </p:txBody>
      </p:sp>
      <p:pic>
        <p:nvPicPr>
          <p:cNvPr id="197" name="Google Shape;19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7475" y="3600050"/>
            <a:ext cx="1505400" cy="1502466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6"/>
          <p:cNvSpPr/>
          <p:nvPr/>
        </p:nvSpPr>
        <p:spPr>
          <a:xfrm>
            <a:off x="7087463" y="1145725"/>
            <a:ext cx="1505400" cy="539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Берём случайные сэмплы z из простого распределения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7087463" y="1999688"/>
            <a:ext cx="1505400" cy="539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Моделируем распределение через </a:t>
            </a:r>
            <a:r>
              <a:rPr b="1" i="0" lang="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модель G()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0" name="Google Shape;200;p36"/>
          <p:cNvCxnSpPr>
            <a:stCxn id="198" idx="2"/>
            <a:endCxn id="199" idx="0"/>
          </p:cNvCxnSpPr>
          <p:nvPr/>
        </p:nvCxnSpPr>
        <p:spPr>
          <a:xfrm>
            <a:off x="7840163" y="1684825"/>
            <a:ext cx="0" cy="3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1" name="Google Shape;201;p36"/>
          <p:cNvSpPr/>
          <p:nvPr/>
        </p:nvSpPr>
        <p:spPr>
          <a:xfrm>
            <a:off x="7001226" y="2853650"/>
            <a:ext cx="1677900" cy="7464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 оценить расстояние между распределением модели и целевым?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2" name="Google Shape;202;p36"/>
          <p:cNvCxnSpPr>
            <a:stCxn id="199" idx="2"/>
            <a:endCxn id="201" idx="0"/>
          </p:cNvCxnSpPr>
          <p:nvPr/>
        </p:nvCxnSpPr>
        <p:spPr>
          <a:xfrm>
            <a:off x="7840163" y="2538788"/>
            <a:ext cx="0" cy="3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" id="203" name="Google Shape;203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1229925"/>
            <a:ext cx="6145949" cy="3232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Наброски&#10;Наброски&#10;" id="204" name="Google Shape;204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50621" y="1257771"/>
            <a:ext cx="304678" cy="31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Наброски&#10;Наброски&#10;" id="205" name="Google Shape;205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50624" y="2106401"/>
            <a:ext cx="304675" cy="3256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Наброски&#10;Наброски&#10;" id="206" name="Google Shape;206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55150" y="3114525"/>
            <a:ext cx="295615" cy="3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 txBox="1"/>
          <p:nvPr/>
        </p:nvSpPr>
        <p:spPr>
          <a:xfrm>
            <a:off x="7714813" y="3339350"/>
            <a:ext cx="1443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Часть из этого подробнее разберем на семинаре.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8188" y="3156875"/>
            <a:ext cx="1336600" cy="13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7"/>
          <p:cNvSpPr/>
          <p:nvPr/>
        </p:nvSpPr>
        <p:spPr>
          <a:xfrm>
            <a:off x="6551850" y="1699625"/>
            <a:ext cx="2592300" cy="139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Total Variation Distance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KL-дивергенция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Jensen–Shannon дивергенция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Расстояние Вассерштейна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Дискриминатор из GAN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 др.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" id="214" name="Google Shape;21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1229925"/>
            <a:ext cx="6145949" cy="323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7"/>
          <p:cNvSpPr txBox="1"/>
          <p:nvPr>
            <p:ph type="title"/>
          </p:nvPr>
        </p:nvSpPr>
        <p:spPr>
          <a:xfrm>
            <a:off x="311700" y="733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 sz="2000"/>
              <a:t>Формализация цели обучения</a:t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 txBox="1"/>
          <p:nvPr>
            <p:ph type="title"/>
          </p:nvPr>
        </p:nvSpPr>
        <p:spPr>
          <a:xfrm>
            <a:off x="250250" y="161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Памятка по метрикам (на будущее)</a:t>
            </a:r>
            <a:endParaRPr/>
          </a:p>
        </p:txBody>
      </p:sp>
      <p:sp>
        <p:nvSpPr>
          <p:cNvPr id="221" name="Google Shape;221;p38"/>
          <p:cNvSpPr/>
          <p:nvPr/>
        </p:nvSpPr>
        <p:spPr>
          <a:xfrm>
            <a:off x="353325" y="841050"/>
            <a:ext cx="1858800" cy="453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Variation Distance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8"/>
          <p:cNvSpPr/>
          <p:nvPr/>
        </p:nvSpPr>
        <p:spPr>
          <a:xfrm>
            <a:off x="353325" y="1892175"/>
            <a:ext cx="1380300" cy="453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KL-дивергенция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8"/>
          <p:cNvSpPr/>
          <p:nvPr/>
        </p:nvSpPr>
        <p:spPr>
          <a:xfrm>
            <a:off x="353325" y="3081550"/>
            <a:ext cx="2842200" cy="453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Jenssen Shannon дивергенция (JSD)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8"/>
          <p:cNvSpPr/>
          <p:nvPr/>
        </p:nvSpPr>
        <p:spPr>
          <a:xfrm>
            <a:off x="353325" y="4140800"/>
            <a:ext cx="2004900" cy="41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Wasserstein расстояние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8"/>
          <p:cNvSpPr txBox="1"/>
          <p:nvPr/>
        </p:nvSpPr>
        <p:spPr>
          <a:xfrm>
            <a:off x="6183025" y="1744825"/>
            <a:ext cx="26640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sng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Важные связи и детали</a:t>
            </a:r>
            <a:endParaRPr b="0" i="0" sz="1600" u="sng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9800" y="699738"/>
            <a:ext cx="1572196" cy="115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3579225"/>
            <a:ext cx="3382233" cy="51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3325" y="1303534"/>
            <a:ext cx="2474450" cy="588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1737" y="2438650"/>
            <a:ext cx="2547665" cy="45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23850" y="1858400"/>
            <a:ext cx="2157330" cy="136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20312" y="3607450"/>
            <a:ext cx="1380232" cy="147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1699" y="4596375"/>
            <a:ext cx="3474720" cy="51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456000" y="2157975"/>
            <a:ext cx="2118061" cy="5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436363" y="2792700"/>
            <a:ext cx="2157325" cy="32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456000" y="3262425"/>
            <a:ext cx="1163049" cy="32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/>
          <p:nvPr>
            <p:ph type="title"/>
          </p:nvPr>
        </p:nvSpPr>
        <p:spPr>
          <a:xfrm>
            <a:off x="311700" y="733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 sz="2000"/>
              <a:t>Соединяем все вместе</a:t>
            </a:r>
            <a:endParaRPr sz="2000"/>
          </a:p>
        </p:txBody>
      </p:sp>
      <p:sp>
        <p:nvSpPr>
          <p:cNvPr id="241" name="Google Shape;241;p39"/>
          <p:cNvSpPr/>
          <p:nvPr/>
        </p:nvSpPr>
        <p:spPr>
          <a:xfrm>
            <a:off x="6028300" y="1263150"/>
            <a:ext cx="2681100" cy="150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b="0" i="0" lang="ru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Total Variation Distance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b="0" i="0" lang="ru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KL-дивергенция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b="0" i="0" lang="ru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Jensen–Shannon дивергенция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b="0" i="0" lang="ru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Расстояние Вассерштейна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b="0" i="0" lang="ru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Дискриминатор из GAN 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b="0" i="0" lang="ru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 др.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175" y="3459300"/>
            <a:ext cx="5895975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9"/>
          <p:cNvSpPr txBox="1"/>
          <p:nvPr/>
        </p:nvSpPr>
        <p:spPr>
          <a:xfrm>
            <a:off x="699250" y="4007500"/>
            <a:ext cx="566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Подходы к генеративному моделированию</a:t>
            </a:r>
            <a:endParaRPr b="0" i="1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1713" y="3118375"/>
            <a:ext cx="1633437" cy="163024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5" name="Google Shape;245;p39"/>
          <p:cNvGraphicFramePr/>
          <p:nvPr/>
        </p:nvGraphicFramePr>
        <p:xfrm>
          <a:off x="311700" y="1343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{C0FED5AB-E9B5-42B8-A53A-BCF0AA4804A6}</a:tableStyleId>
              </a:tblPr>
              <a:tblGrid>
                <a:gridCol w="2790725"/>
                <a:gridCol w="2790725"/>
              </a:tblGrid>
              <a:tr h="568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ru" sz="1400" u="none" cap="none" strike="noStrike"/>
                        <a:t>Явное (Explicit)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ru" sz="1400" u="none" cap="none" strike="noStrike"/>
                        <a:t>Неявное (Implicit)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43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" sz="1300" u="none" cap="none" strike="noStrike"/>
                        <a:t>Оценка правдоподобия + сэмплирование</a:t>
                      </a:r>
                      <a:endParaRPr sz="13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" sz="1300" u="none" cap="none" strike="noStrike"/>
                        <a:t>Только сэмплирование, с помощью стохастических процедур</a:t>
                      </a:r>
                      <a:endParaRPr sz="13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Базовый пример: 1-D Gaussian</a:t>
            </a:r>
            <a:endParaRPr/>
          </a:p>
        </p:txBody>
      </p:sp>
      <p:sp>
        <p:nvSpPr>
          <p:cNvPr id="251" name="Google Shape;251;p40"/>
          <p:cNvSpPr txBox="1"/>
          <p:nvPr>
            <p:ph idx="1" type="body"/>
          </p:nvPr>
        </p:nvSpPr>
        <p:spPr>
          <a:xfrm>
            <a:off x="311700" y="1052975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" sz="1600"/>
              <a:t>Цель</a:t>
            </a:r>
            <a:r>
              <a:rPr lang="ru" sz="1600"/>
              <a:t>: генерировать точки из неизвестного 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ru" sz="1600"/>
              <a:t>Дано</a:t>
            </a:r>
            <a:r>
              <a:rPr lang="ru" sz="1600"/>
              <a:t>: конечная выборка точек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52" name="Google Shape;25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2096" y="2004801"/>
            <a:ext cx="4819814" cy="22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 txBox="1"/>
          <p:nvPr/>
        </p:nvSpPr>
        <p:spPr>
          <a:xfrm>
            <a:off x="2185650" y="4309225"/>
            <a:ext cx="477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sng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Каким методом из статистики можно оценить параметры распределения?</a:t>
            </a:r>
            <a:endParaRPr b="0" i="0" sz="1600" u="sng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2" y="1052975"/>
            <a:ext cx="900625" cy="38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Базовый пример: 1-D Gaussian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60" name="Google Shape;260;p41"/>
          <p:cNvSpPr txBox="1"/>
          <p:nvPr>
            <p:ph idx="4294967295" type="body"/>
          </p:nvPr>
        </p:nvSpPr>
        <p:spPr>
          <a:xfrm>
            <a:off x="311700" y="1152475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1600"/>
              <a:t>Используем метод </a:t>
            </a:r>
            <a:r>
              <a:rPr b="1" lang="ru" sz="1600"/>
              <a:t>максимального правдоподобия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61" name="Google Shape;261;p41"/>
          <p:cNvSpPr txBox="1"/>
          <p:nvPr/>
        </p:nvSpPr>
        <p:spPr>
          <a:xfrm>
            <a:off x="311700" y="4400400"/>
            <a:ext cx="83199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Задача была простой, потому что истинное распределение было из известного простого семейства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7325" y="1838750"/>
            <a:ext cx="4474982" cy="217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699" y="2050725"/>
            <a:ext cx="3932924" cy="181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2"/>
          <p:cNvSpPr txBox="1"/>
          <p:nvPr>
            <p:ph type="title"/>
          </p:nvPr>
        </p:nvSpPr>
        <p:spPr>
          <a:xfrm>
            <a:off x="455700" y="466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Общая идея обучения</a:t>
            </a:r>
            <a:endParaRPr/>
          </a:p>
        </p:txBody>
      </p:sp>
      <p:sp>
        <p:nvSpPr>
          <p:cNvPr id="269" name="Google Shape;269;p42"/>
          <p:cNvSpPr txBox="1"/>
          <p:nvPr/>
        </p:nvSpPr>
        <p:spPr>
          <a:xfrm>
            <a:off x="455700" y="1039591"/>
            <a:ext cx="8232600" cy="9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При </a:t>
            </a:r>
            <a:r>
              <a:rPr b="1" i="0" lang="ru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явном моделировании</a:t>
            </a:r>
            <a:r>
              <a:rPr b="0" i="0" lang="ru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цель — максимизировать правдоподобие наблюдаемых данных (минимизировать Negative-Log-Likelihood)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7075" y="2119675"/>
            <a:ext cx="5261224" cy="161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850" y="2439911"/>
            <a:ext cx="2743675" cy="89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2"/>
          <p:cNvSpPr txBox="1"/>
          <p:nvPr/>
        </p:nvSpPr>
        <p:spPr>
          <a:xfrm>
            <a:off x="455700" y="4362775"/>
            <a:ext cx="77994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Однако явно правдоподобие не всегда можно посчитать…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42"/>
          <p:cNvSpPr txBox="1"/>
          <p:nvPr/>
        </p:nvSpPr>
        <p:spPr>
          <a:xfrm>
            <a:off x="3635650" y="3681600"/>
            <a:ext cx="49827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По ходу обучения оценка плотности все лучше описывает наши данные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2. Обзор генеративных моделей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Содержание</a:t>
            </a:r>
            <a:endParaRPr/>
          </a:p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Введение в генеративное моделирование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Обзор генеративных моделей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ru"/>
              <a:t>Авторегрессионные, GAN, VAE, Норм-потоки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ru"/>
              <a:t>Диффузионные модели (введение и общий подход)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Плюсы и минусы моделей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Задачи, решаемые с диффузионными моделями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Какие модели мы рассмотрим</a:t>
            </a:r>
            <a:endParaRPr/>
          </a:p>
        </p:txBody>
      </p:sp>
      <p:sp>
        <p:nvSpPr>
          <p:cNvPr id="284" name="Google Shape;284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ru"/>
              <a:t>Авторегрессионные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ru"/>
              <a:t>Generative Adversarial Networks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ru"/>
              <a:t>Variational Autoencoders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ru"/>
              <a:t>Normalizing flows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ru"/>
              <a:t>Diffusion models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ru"/>
              <a:t>*в конце лекции оставим ссылки на последние трендовые темы, связанные с диффузиями: о потоках (flows) и оптимальном транспорте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2.a Авторегрессионные модели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2.а Авторегрессионные модели</a:t>
            </a:r>
            <a:endParaRPr/>
          </a:p>
        </p:txBody>
      </p:sp>
      <p:sp>
        <p:nvSpPr>
          <p:cNvPr id="295" name="Google Shape;295;p46"/>
          <p:cNvSpPr/>
          <p:nvPr/>
        </p:nvSpPr>
        <p:spPr>
          <a:xfrm>
            <a:off x="2497400" y="2650475"/>
            <a:ext cx="13035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Пчелки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46"/>
          <p:cNvSpPr txBox="1"/>
          <p:nvPr/>
        </p:nvSpPr>
        <p:spPr>
          <a:xfrm>
            <a:off x="4180625" y="2675150"/>
            <a:ext cx="875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 ?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2.а Авторегрессионные модели</a:t>
            </a:r>
            <a:endParaRPr/>
          </a:p>
        </p:txBody>
      </p:sp>
      <p:sp>
        <p:nvSpPr>
          <p:cNvPr id="302" name="Google Shape;302;p47"/>
          <p:cNvSpPr/>
          <p:nvPr/>
        </p:nvSpPr>
        <p:spPr>
          <a:xfrm>
            <a:off x="2497400" y="2650475"/>
            <a:ext cx="13035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Пчелки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47"/>
          <p:cNvSpPr/>
          <p:nvPr/>
        </p:nvSpPr>
        <p:spPr>
          <a:xfrm>
            <a:off x="4171875" y="2650475"/>
            <a:ext cx="13035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любят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47"/>
          <p:cNvSpPr txBox="1"/>
          <p:nvPr/>
        </p:nvSpPr>
        <p:spPr>
          <a:xfrm>
            <a:off x="5750800" y="2666675"/>
            <a:ext cx="875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 ?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2.а Авторегрессионные модели</a:t>
            </a:r>
            <a:endParaRPr/>
          </a:p>
        </p:txBody>
      </p:sp>
      <p:sp>
        <p:nvSpPr>
          <p:cNvPr id="310" name="Google Shape;310;p48"/>
          <p:cNvSpPr/>
          <p:nvPr/>
        </p:nvSpPr>
        <p:spPr>
          <a:xfrm>
            <a:off x="2497400" y="2650475"/>
            <a:ext cx="13035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Пчелки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48"/>
          <p:cNvSpPr/>
          <p:nvPr/>
        </p:nvSpPr>
        <p:spPr>
          <a:xfrm>
            <a:off x="4171875" y="2650475"/>
            <a:ext cx="13035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любят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48"/>
          <p:cNvSpPr/>
          <p:nvPr/>
        </p:nvSpPr>
        <p:spPr>
          <a:xfrm>
            <a:off x="7228425" y="2608563"/>
            <a:ext cx="13035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мед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3" name="Google Shape;313;p48"/>
          <p:cNvCxnSpPr/>
          <p:nvPr/>
        </p:nvCxnSpPr>
        <p:spPr>
          <a:xfrm flipH="1" rot="10800000">
            <a:off x="5746175" y="2868825"/>
            <a:ext cx="12858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14" name="Google Shape;314;p48"/>
          <p:cNvSpPr/>
          <p:nvPr/>
        </p:nvSpPr>
        <p:spPr>
          <a:xfrm>
            <a:off x="6685400" y="1350800"/>
            <a:ext cx="13035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мишек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48"/>
          <p:cNvSpPr/>
          <p:nvPr/>
        </p:nvSpPr>
        <p:spPr>
          <a:xfrm>
            <a:off x="6335525" y="3791325"/>
            <a:ext cx="13035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вышки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" name="Google Shape;316;p48"/>
          <p:cNvCxnSpPr/>
          <p:nvPr/>
        </p:nvCxnSpPr>
        <p:spPr>
          <a:xfrm flipH="1" rot="10800000">
            <a:off x="5746175" y="1972475"/>
            <a:ext cx="893100" cy="68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17" name="Google Shape;317;p48"/>
          <p:cNvCxnSpPr/>
          <p:nvPr/>
        </p:nvCxnSpPr>
        <p:spPr>
          <a:xfrm>
            <a:off x="5698275" y="3087175"/>
            <a:ext cx="600000" cy="5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18" name="Google Shape;318;p48"/>
          <p:cNvSpPr txBox="1"/>
          <p:nvPr/>
        </p:nvSpPr>
        <p:spPr>
          <a:xfrm>
            <a:off x="5357825" y="1587800"/>
            <a:ext cx="75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P= 0.1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48"/>
          <p:cNvSpPr txBox="1"/>
          <p:nvPr/>
        </p:nvSpPr>
        <p:spPr>
          <a:xfrm>
            <a:off x="6166275" y="2418125"/>
            <a:ext cx="75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P= 0.6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8"/>
          <p:cNvSpPr txBox="1"/>
          <p:nvPr/>
        </p:nvSpPr>
        <p:spPr>
          <a:xfrm>
            <a:off x="6166275" y="3061050"/>
            <a:ext cx="75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P= 0.3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8"/>
          <p:cNvSpPr txBox="1"/>
          <p:nvPr/>
        </p:nvSpPr>
        <p:spPr>
          <a:xfrm>
            <a:off x="857250" y="3791325"/>
            <a:ext cx="3877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Можем ли оценить правдоподобие текста? </a:t>
            </a:r>
            <a:endParaRPr b="1" i="0" sz="12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И как?</a:t>
            </a:r>
            <a:endParaRPr b="1" i="0" sz="12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2.а Авторегрессионные модели</a:t>
            </a:r>
            <a:endParaRPr/>
          </a:p>
        </p:txBody>
      </p:sp>
      <p:pic>
        <p:nvPicPr>
          <p:cNvPr id="327" name="Google Shape;32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3950" y="3664726"/>
            <a:ext cx="3200075" cy="8448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9"/>
          <p:cNvSpPr/>
          <p:nvPr/>
        </p:nvSpPr>
        <p:spPr>
          <a:xfrm>
            <a:off x="2497400" y="2650475"/>
            <a:ext cx="13035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Пчелки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9"/>
          <p:cNvSpPr/>
          <p:nvPr/>
        </p:nvSpPr>
        <p:spPr>
          <a:xfrm>
            <a:off x="4171875" y="2650475"/>
            <a:ext cx="13035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любят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49"/>
          <p:cNvSpPr/>
          <p:nvPr/>
        </p:nvSpPr>
        <p:spPr>
          <a:xfrm>
            <a:off x="7228425" y="2608563"/>
            <a:ext cx="13035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мед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1" name="Google Shape;331;p49"/>
          <p:cNvCxnSpPr/>
          <p:nvPr/>
        </p:nvCxnSpPr>
        <p:spPr>
          <a:xfrm flipH="1" rot="10800000">
            <a:off x="5746175" y="2868825"/>
            <a:ext cx="12858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32" name="Google Shape;332;p49"/>
          <p:cNvSpPr/>
          <p:nvPr/>
        </p:nvSpPr>
        <p:spPr>
          <a:xfrm>
            <a:off x="6685400" y="1350800"/>
            <a:ext cx="13035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мишек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49"/>
          <p:cNvSpPr/>
          <p:nvPr/>
        </p:nvSpPr>
        <p:spPr>
          <a:xfrm>
            <a:off x="6335525" y="3791325"/>
            <a:ext cx="13035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вышки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4" name="Google Shape;334;p49"/>
          <p:cNvCxnSpPr/>
          <p:nvPr/>
        </p:nvCxnSpPr>
        <p:spPr>
          <a:xfrm flipH="1" rot="10800000">
            <a:off x="5746175" y="1972475"/>
            <a:ext cx="893100" cy="68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35" name="Google Shape;335;p49"/>
          <p:cNvCxnSpPr/>
          <p:nvPr/>
        </p:nvCxnSpPr>
        <p:spPr>
          <a:xfrm>
            <a:off x="5698275" y="3087175"/>
            <a:ext cx="600000" cy="5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36" name="Google Shape;336;p49"/>
          <p:cNvSpPr txBox="1"/>
          <p:nvPr/>
        </p:nvSpPr>
        <p:spPr>
          <a:xfrm>
            <a:off x="5357825" y="1587800"/>
            <a:ext cx="75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P= 0.1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49"/>
          <p:cNvSpPr txBox="1"/>
          <p:nvPr/>
        </p:nvSpPr>
        <p:spPr>
          <a:xfrm>
            <a:off x="6166275" y="2418125"/>
            <a:ext cx="75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P= 0.6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49"/>
          <p:cNvSpPr txBox="1"/>
          <p:nvPr/>
        </p:nvSpPr>
        <p:spPr>
          <a:xfrm>
            <a:off x="6166275" y="3061050"/>
            <a:ext cx="75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P= 0.3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2.а Авторегрессионные модели</a:t>
            </a:r>
            <a:endParaRPr/>
          </a:p>
        </p:txBody>
      </p:sp>
      <p:sp>
        <p:nvSpPr>
          <p:cNvPr id="344" name="Google Shape;344;p50"/>
          <p:cNvSpPr txBox="1"/>
          <p:nvPr>
            <p:ph idx="1" type="body"/>
          </p:nvPr>
        </p:nvSpPr>
        <p:spPr>
          <a:xfrm>
            <a:off x="311700" y="1152475"/>
            <a:ext cx="85206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" sz="1600"/>
              <a:t>Одни из самых простых авторегрессионных моделей — </a:t>
            </a:r>
            <a:r>
              <a:rPr b="1" lang="ru" sz="1600"/>
              <a:t>марковские цепи</a:t>
            </a:r>
            <a:endParaRPr sz="1600"/>
          </a:p>
        </p:txBody>
      </p:sp>
      <p:pic>
        <p:nvPicPr>
          <p:cNvPr id="345" name="Google Shape;34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9600" y="2706525"/>
            <a:ext cx="4905350" cy="24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0"/>
          <p:cNvSpPr txBox="1"/>
          <p:nvPr/>
        </p:nvSpPr>
        <p:spPr>
          <a:xfrm>
            <a:off x="604325" y="3464250"/>
            <a:ext cx="20838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Пример марковской модели прогноза погоды 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7" name="Google Shape;347;p50"/>
          <p:cNvCxnSpPr>
            <a:stCxn id="346" idx="3"/>
            <a:endCxn id="345" idx="1"/>
          </p:cNvCxnSpPr>
          <p:nvPr/>
        </p:nvCxnSpPr>
        <p:spPr>
          <a:xfrm>
            <a:off x="2688125" y="3932850"/>
            <a:ext cx="771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48" name="Google Shape;348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21500" y="1616171"/>
            <a:ext cx="5100976" cy="109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2.а Авторегрессионные модели</a:t>
            </a:r>
            <a:endParaRPr/>
          </a:p>
        </p:txBody>
      </p:sp>
      <p:sp>
        <p:nvSpPr>
          <p:cNvPr id="354" name="Google Shape;354;p51"/>
          <p:cNvSpPr txBox="1"/>
          <p:nvPr/>
        </p:nvSpPr>
        <p:spPr>
          <a:xfrm>
            <a:off x="384200" y="4360050"/>
            <a:ext cx="26304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Явная это модель или не явная?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51"/>
          <p:cNvSpPr txBox="1"/>
          <p:nvPr>
            <p:ph idx="1" type="body"/>
          </p:nvPr>
        </p:nvSpPr>
        <p:spPr>
          <a:xfrm>
            <a:off x="311700" y="1152475"/>
            <a:ext cx="85206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" sz="1600"/>
              <a:t>Одни из самых простых авторегрессионных моделей — </a:t>
            </a:r>
            <a:r>
              <a:rPr b="1" lang="ru" sz="1600"/>
              <a:t>марковские цепи</a:t>
            </a:r>
            <a:endParaRPr sz="1600"/>
          </a:p>
        </p:txBody>
      </p:sp>
      <p:pic>
        <p:nvPicPr>
          <p:cNvPr id="356" name="Google Shape;35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1500" y="1616171"/>
            <a:ext cx="5100976" cy="109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59600" y="2706525"/>
            <a:ext cx="4905350" cy="24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51"/>
          <p:cNvSpPr txBox="1"/>
          <p:nvPr/>
        </p:nvSpPr>
        <p:spPr>
          <a:xfrm>
            <a:off x="604325" y="3464250"/>
            <a:ext cx="20838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Пример марковской модели прогноза погоды 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9" name="Google Shape;359;p51"/>
          <p:cNvCxnSpPr>
            <a:stCxn id="358" idx="3"/>
            <a:endCxn id="357" idx="1"/>
          </p:cNvCxnSpPr>
          <p:nvPr/>
        </p:nvCxnSpPr>
        <p:spPr>
          <a:xfrm>
            <a:off x="2688125" y="3932850"/>
            <a:ext cx="771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2.а Авторегрессионные модели</a:t>
            </a:r>
            <a:endParaRPr/>
          </a:p>
        </p:txBody>
      </p:sp>
      <p:sp>
        <p:nvSpPr>
          <p:cNvPr id="365" name="Google Shape;365;p52"/>
          <p:cNvSpPr txBox="1"/>
          <p:nvPr/>
        </p:nvSpPr>
        <p:spPr>
          <a:xfrm>
            <a:off x="377850" y="1033575"/>
            <a:ext cx="8388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С новыми вариантами этих моделей вы знакомы — это наши старые добрые RNN, LSTM, Трансформеры, применяемые для моделирования языка!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6" name="Google Shape;36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8100" y="1762163"/>
            <a:ext cx="6193099" cy="17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2"/>
          <p:cNvSpPr txBox="1"/>
          <p:nvPr/>
        </p:nvSpPr>
        <p:spPr>
          <a:xfrm>
            <a:off x="474550" y="3697775"/>
            <a:ext cx="3112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В n-gram и трансформерных моделях правдоподобие данных моделируется с некоторым </a:t>
            </a:r>
            <a:r>
              <a:rPr b="1" i="0" lang="ru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окном контекста</a:t>
            </a:r>
            <a:endParaRPr b="1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8" name="Google Shape;368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4825" y="4005098"/>
            <a:ext cx="4791321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2.а Авторегрессионные модели</a:t>
            </a:r>
            <a:endParaRPr/>
          </a:p>
        </p:txBody>
      </p:sp>
      <p:sp>
        <p:nvSpPr>
          <p:cNvPr id="374" name="Google Shape;374;p53"/>
          <p:cNvSpPr txBox="1"/>
          <p:nvPr/>
        </p:nvSpPr>
        <p:spPr>
          <a:xfrm>
            <a:off x="2274275" y="2973500"/>
            <a:ext cx="44250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Можем ли мы так моделировать изображения?</a:t>
            </a:r>
            <a:endParaRPr b="1" i="0" sz="16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3075" y="1657475"/>
            <a:ext cx="5657850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/>
          <p:nvPr>
            <p:ph type="title"/>
          </p:nvPr>
        </p:nvSpPr>
        <p:spPr>
          <a:xfrm>
            <a:off x="311700" y="1500200"/>
            <a:ext cx="8520600" cy="14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4572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ru"/>
              <a:t>Введение в генеративное моделирование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4"/>
          <p:cNvSpPr txBox="1"/>
          <p:nvPr>
            <p:ph idx="1" type="body"/>
          </p:nvPr>
        </p:nvSpPr>
        <p:spPr>
          <a:xfrm>
            <a:off x="311700" y="1039000"/>
            <a:ext cx="85206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32352"/>
              <a:buNone/>
            </a:pPr>
            <a:r>
              <a:rPr lang="ru" sz="1600"/>
              <a:t>Авторегрессионные модели легко обобщить/применить на 2D-данные и применить к картинкам — так и пробовали делать в архитектурах, представленных в работе </a:t>
            </a:r>
            <a:r>
              <a:rPr b="1" lang="ru" sz="1600"/>
              <a:t>PixelRNN (2016)</a:t>
            </a:r>
            <a:endParaRPr sz="1600"/>
          </a:p>
        </p:txBody>
      </p:sp>
      <p:sp>
        <p:nvSpPr>
          <p:cNvPr id="381" name="Google Shape;381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PixelRNN</a:t>
            </a:r>
            <a:endParaRPr/>
          </a:p>
        </p:txBody>
      </p:sp>
      <p:pic>
        <p:nvPicPr>
          <p:cNvPr id="382" name="Google Shape;38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850" y="2080225"/>
            <a:ext cx="4342175" cy="223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4"/>
          <p:cNvSpPr txBox="1"/>
          <p:nvPr/>
        </p:nvSpPr>
        <p:spPr>
          <a:xfrm>
            <a:off x="0" y="4793700"/>
            <a:ext cx="38904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статья pixel-rnn -</a:t>
            </a:r>
            <a:r>
              <a:rPr b="0" i="0" lang="ru" sz="10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ru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https://arxiv.org/abs/1601.06759v3</a:t>
            </a:r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4" name="Google Shape;384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18550" y="1853500"/>
            <a:ext cx="3235850" cy="2592658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4"/>
          <p:cNvSpPr txBox="1"/>
          <p:nvPr/>
        </p:nvSpPr>
        <p:spPr>
          <a:xfrm>
            <a:off x="5065075" y="4446150"/>
            <a:ext cx="3742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Изображения, сгенерированные после обучения на ImageNet 64x64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1600"/>
              <a:t>Плюсы:</a:t>
            </a:r>
            <a:endParaRPr sz="1600"/>
          </a:p>
          <a:p>
            <a:pPr indent="-3302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Char char="+"/>
            </a:pPr>
            <a:r>
              <a:rPr lang="ru" sz="1600"/>
              <a:t>хорошо масштабируются</a:t>
            </a:r>
            <a:endParaRPr sz="1600"/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+"/>
            </a:pPr>
            <a:r>
              <a:rPr lang="ru" sz="1600"/>
              <a:t>теоретически можно моделировать любые p(x)</a:t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ru" sz="1600"/>
              <a:t>Минусы:</a:t>
            </a:r>
            <a:endParaRPr sz="1600"/>
          </a:p>
          <a:p>
            <a:pPr indent="-3302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ru" sz="1600"/>
              <a:t>drift сэмплирования (накопление ошибки)</a:t>
            </a:r>
            <a:endParaRPr sz="1600"/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ru" sz="1600"/>
              <a:t>плохой inductive bias для картинок</a:t>
            </a:r>
            <a:endParaRPr sz="1600"/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ru" sz="1600"/>
              <a:t>медленная итеративная генерация</a:t>
            </a:r>
            <a:endParaRPr b="1" sz="16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ru" sz="1600"/>
              <a:t>Авторегрессионные модели на практике часто объединяют с другими моделями в сложные пайплайны. Например в </a:t>
            </a:r>
            <a:r>
              <a:rPr b="1" lang="ru" sz="1600"/>
              <a:t>DALL-E 1</a:t>
            </a:r>
            <a:r>
              <a:rPr lang="ru" sz="1600"/>
              <a:t> или </a:t>
            </a:r>
            <a:r>
              <a:rPr b="1" lang="ru" sz="1600"/>
              <a:t>VQGAN</a:t>
            </a:r>
            <a:endParaRPr b="1" sz="1600"/>
          </a:p>
        </p:txBody>
      </p:sp>
      <p:sp>
        <p:nvSpPr>
          <p:cNvPr id="391" name="Google Shape;391;p55"/>
          <p:cNvSpPr txBox="1"/>
          <p:nvPr/>
        </p:nvSpPr>
        <p:spPr>
          <a:xfrm>
            <a:off x="0" y="4703625"/>
            <a:ext cx="75162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VQGAN - </a:t>
            </a:r>
            <a:r>
              <a:rPr b="0" i="0" lang="ru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https://compvis.github.io/taming-transformers/</a:t>
            </a:r>
            <a:r>
              <a:rPr b="0" i="0" lang="ru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блог-пост о DALL-E 1 и 2 - </a:t>
            </a:r>
            <a:r>
              <a:rPr b="0" i="0" lang="ru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https://vaclavkosar.com/ml/openai-dall-e-2-and-dall-e-1</a:t>
            </a:r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2.а Авторегрессионные модели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2.b GAN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2.b GAN</a:t>
            </a:r>
            <a:endParaRPr/>
          </a:p>
        </p:txBody>
      </p:sp>
      <p:sp>
        <p:nvSpPr>
          <p:cNvPr id="403" name="Google Shape;403;p57"/>
          <p:cNvSpPr txBox="1"/>
          <p:nvPr/>
        </p:nvSpPr>
        <p:spPr>
          <a:xfrm>
            <a:off x="405675" y="1025650"/>
            <a:ext cx="7891200" cy="13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В генеративно-состязательных сетях обучение происходит во время «игры» между двумя моделями: </a:t>
            </a:r>
            <a:r>
              <a:rPr b="1" i="0" lang="ru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дискриминатором</a:t>
            </a:r>
            <a:r>
              <a:rPr b="0" i="0" lang="ru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и </a:t>
            </a:r>
            <a:r>
              <a:rPr b="1" i="0" lang="ru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генератором</a:t>
            </a:r>
            <a:r>
              <a:rPr b="0" i="0" lang="ru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ru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Генератор</a:t>
            </a:r>
            <a:r>
              <a:rPr b="0" i="0" lang="ru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преобразует случайный z в данные x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ru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Дискриминатор</a:t>
            </a:r>
            <a:r>
              <a:rPr b="0" i="0" lang="ru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пытается отличить сгенерированные данные от настоящих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57"/>
          <p:cNvSpPr txBox="1"/>
          <p:nvPr/>
        </p:nvSpPr>
        <p:spPr>
          <a:xfrm>
            <a:off x="405675" y="3241325"/>
            <a:ext cx="7524000" cy="16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Алгоритм обучения: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arenR"/>
            </a:pPr>
            <a:r>
              <a:rPr b="0" i="0" lang="ru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сэмплируем x ~ 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arenR"/>
            </a:pPr>
            <a:r>
              <a:rPr b="0" i="0" lang="ru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сэмплируем z ~ 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arenR"/>
            </a:pPr>
            <a:r>
              <a:rPr b="0" i="0" lang="ru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шаг оптимизации генератора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arenR"/>
            </a:pPr>
            <a:r>
              <a:rPr b="0" i="0" lang="ru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шаг оптимизации дискриминатора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5" name="Google Shape;405;p57"/>
          <p:cNvCxnSpPr/>
          <p:nvPr/>
        </p:nvCxnSpPr>
        <p:spPr>
          <a:xfrm flipH="1" rot="10800000">
            <a:off x="3788898" y="4011450"/>
            <a:ext cx="1196400" cy="42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406" name="Google Shape;406;p57"/>
          <p:cNvCxnSpPr/>
          <p:nvPr/>
        </p:nvCxnSpPr>
        <p:spPr>
          <a:xfrm flipH="1" rot="10800000">
            <a:off x="4224875" y="4493312"/>
            <a:ext cx="861000" cy="15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sm" w="sm" type="none"/>
          </a:ln>
        </p:spPr>
      </p:cxnSp>
      <p:pic>
        <p:nvPicPr>
          <p:cNvPr id="407" name="Google Shape;40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438" y="2548750"/>
            <a:ext cx="6310226" cy="5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4357" y="3643301"/>
            <a:ext cx="335121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44350" y="4216008"/>
            <a:ext cx="4446126" cy="604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80800" y="3832912"/>
            <a:ext cx="511925" cy="25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80800" y="4095400"/>
            <a:ext cx="560089" cy="2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2.b GAN</a:t>
            </a:r>
            <a:endParaRPr/>
          </a:p>
        </p:txBody>
      </p:sp>
      <p:sp>
        <p:nvSpPr>
          <p:cNvPr id="417" name="Google Shape;417;p58"/>
          <p:cNvSpPr txBox="1"/>
          <p:nvPr/>
        </p:nvSpPr>
        <p:spPr>
          <a:xfrm>
            <a:off x="390350" y="1063900"/>
            <a:ext cx="80214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58"/>
          <p:cNvSpPr txBox="1"/>
          <p:nvPr/>
        </p:nvSpPr>
        <p:spPr>
          <a:xfrm>
            <a:off x="398000" y="1033300"/>
            <a:ext cx="8618400" cy="8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Функция потерь GAN-а имеет </a:t>
            </a:r>
            <a:r>
              <a:rPr b="1" i="0" lang="ru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две важные интерпретации!</a:t>
            </a:r>
            <a:endParaRPr b="1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b="0" i="0" lang="ru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Для оптимального дискриминатора D* (при фиксированном G) справедливо: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58"/>
          <p:cNvSpPr txBox="1"/>
          <p:nvPr/>
        </p:nvSpPr>
        <p:spPr>
          <a:xfrm>
            <a:off x="344425" y="2885575"/>
            <a:ext cx="8763900" cy="19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где D_JCD — расстояние Jensen-Shannon, и минимум будет достигнут при p_G = p_data;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b="0" i="0" lang="ru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Функция L(.,.) ≈ бинарная кросс-энтропия, так как дискриминатор на практике — это классификатор, пытающийся отличить                от  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0" name="Google Shape;42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920" y="2865325"/>
            <a:ext cx="67818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34000" y="2918425"/>
            <a:ext cx="1236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2598" y="2001911"/>
            <a:ext cx="3142334" cy="8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1998" y="2133663"/>
            <a:ext cx="4171950" cy="556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40950" y="3347900"/>
            <a:ext cx="5732825" cy="7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72000" y="4428401"/>
            <a:ext cx="832252" cy="30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51484" y="4460198"/>
            <a:ext cx="615289" cy="27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2.b GAN</a:t>
            </a:r>
            <a:endParaRPr/>
          </a:p>
        </p:txBody>
      </p:sp>
      <p:pic>
        <p:nvPicPr>
          <p:cNvPr id="432" name="Google Shape;43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25" y="1481275"/>
            <a:ext cx="9020001" cy="293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StyleGAN</a:t>
            </a:r>
            <a:endParaRPr/>
          </a:p>
        </p:txBody>
      </p:sp>
      <p:sp>
        <p:nvSpPr>
          <p:cNvPr id="438" name="Google Shape;438;p60"/>
          <p:cNvSpPr txBox="1"/>
          <p:nvPr>
            <p:ph idx="1" type="body"/>
          </p:nvPr>
        </p:nvSpPr>
        <p:spPr>
          <a:xfrm>
            <a:off x="311700" y="941175"/>
            <a:ext cx="8520600" cy="8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17647"/>
              <a:buNone/>
            </a:pPr>
            <a:r>
              <a:rPr lang="ru"/>
              <a:t>Первую версию GAN предложил Ян Гудфеллоу в 2014 году и с тех пор подход сильно эволюционировал — в основном за счет развития архитектур. Одно из самых известных — семейство </a:t>
            </a:r>
            <a:r>
              <a:rPr b="1" lang="ru"/>
              <a:t>StyleGAN </a:t>
            </a:r>
            <a:r>
              <a:rPr lang="ru"/>
              <a:t>(2019-наши дни)</a:t>
            </a:r>
            <a:endParaRPr/>
          </a:p>
        </p:txBody>
      </p:sp>
      <p:pic>
        <p:nvPicPr>
          <p:cNvPr id="439" name="Google Shape;439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1475" y="1727712"/>
            <a:ext cx="3743525" cy="331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99550" y="1821375"/>
            <a:ext cx="2411675" cy="320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60"/>
          <p:cNvSpPr txBox="1"/>
          <p:nvPr/>
        </p:nvSpPr>
        <p:spPr>
          <a:xfrm>
            <a:off x="5877000" y="0"/>
            <a:ext cx="32670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статья stylegan - </a:t>
            </a:r>
            <a:r>
              <a:rPr b="0" i="0" lang="ru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https://arxiv.org/pdf/1812.04948</a:t>
            </a:r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2.b GAN</a:t>
            </a:r>
            <a:endParaRPr/>
          </a:p>
        </p:txBody>
      </p:sp>
      <p:sp>
        <p:nvSpPr>
          <p:cNvPr id="447" name="Google Shape;447;p61"/>
          <p:cNvSpPr txBox="1"/>
          <p:nvPr/>
        </p:nvSpPr>
        <p:spPr>
          <a:xfrm>
            <a:off x="455700" y="1345475"/>
            <a:ext cx="8314500" cy="35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Плюсы: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+"/>
            </a:pPr>
            <a:r>
              <a:rPr b="0" i="0" lang="ru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быстрое и качественное сэмплирование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Минусы: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-"/>
            </a:pPr>
            <a:r>
              <a:rPr b="0" i="0" lang="ru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mode dropping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-"/>
            </a:pPr>
            <a:r>
              <a:rPr b="0" i="0" lang="ru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mode collapse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-"/>
            </a:pPr>
            <a:r>
              <a:rPr b="0" i="0" lang="ru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нужно много инженерии для 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стабильного обучения (W-GAN, 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Progressive Growing и так далее) 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8" name="Google Shape;44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2925" y="2502600"/>
            <a:ext cx="4389376" cy="22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2.c Variational Autoencoder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2.c VAE</a:t>
            </a:r>
            <a:endParaRPr/>
          </a:p>
        </p:txBody>
      </p:sp>
      <p:sp>
        <p:nvSpPr>
          <p:cNvPr id="459" name="Google Shape;459;p63"/>
          <p:cNvSpPr txBox="1"/>
          <p:nvPr>
            <p:ph idx="1" type="body"/>
          </p:nvPr>
        </p:nvSpPr>
        <p:spPr>
          <a:xfrm>
            <a:off x="311713" y="1017725"/>
            <a:ext cx="85206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ru" sz="1625"/>
              <a:t>Общая идея архитектуры автокодировщик:</a:t>
            </a:r>
            <a:endParaRPr sz="1625"/>
          </a:p>
        </p:txBody>
      </p:sp>
      <p:sp>
        <p:nvSpPr>
          <p:cNvPr id="460" name="Google Shape;460;p63"/>
          <p:cNvSpPr txBox="1"/>
          <p:nvPr/>
        </p:nvSpPr>
        <p:spPr>
          <a:xfrm>
            <a:off x="311700" y="4289225"/>
            <a:ext cx="8520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Автокодировщик не подойдет для генерации: в модели отсутствует какая-либо стохастика, хоть мы и учимся реконструировать данные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1" name="Google Shape;461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7325" y="1530800"/>
            <a:ext cx="5766549" cy="2686549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63"/>
          <p:cNvSpPr/>
          <p:nvPr/>
        </p:nvSpPr>
        <p:spPr>
          <a:xfrm>
            <a:off x="4185725" y="1657425"/>
            <a:ext cx="1200900" cy="20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63"/>
          <p:cNvSpPr txBox="1"/>
          <p:nvPr/>
        </p:nvSpPr>
        <p:spPr>
          <a:xfrm>
            <a:off x="4122500" y="1578025"/>
            <a:ext cx="14958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в идеале одинаковы</a:t>
            </a:r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63"/>
          <p:cNvSpPr/>
          <p:nvPr/>
        </p:nvSpPr>
        <p:spPr>
          <a:xfrm>
            <a:off x="3925875" y="3300825"/>
            <a:ext cx="1734600" cy="44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63"/>
          <p:cNvSpPr txBox="1"/>
          <p:nvPr/>
        </p:nvSpPr>
        <p:spPr>
          <a:xfrm>
            <a:off x="3918875" y="3286125"/>
            <a:ext cx="17346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сжатое представление низкой размерности </a:t>
            </a:r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63"/>
          <p:cNvSpPr/>
          <p:nvPr/>
        </p:nvSpPr>
        <p:spPr>
          <a:xfrm>
            <a:off x="2514250" y="1625025"/>
            <a:ext cx="372300" cy="26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63"/>
          <p:cNvSpPr txBox="1"/>
          <p:nvPr/>
        </p:nvSpPr>
        <p:spPr>
          <a:xfrm>
            <a:off x="2458050" y="1609725"/>
            <a:ext cx="568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Вход</a:t>
            </a:r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63"/>
          <p:cNvSpPr/>
          <p:nvPr/>
        </p:nvSpPr>
        <p:spPr>
          <a:xfrm>
            <a:off x="6416950" y="1578025"/>
            <a:ext cx="1055700" cy="34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Реконструкция входа</a:t>
            </a:r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/>
          <p:nvPr>
            <p:ph type="title"/>
          </p:nvPr>
        </p:nvSpPr>
        <p:spPr>
          <a:xfrm>
            <a:off x="281300" y="275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Две задачи: дискриминативная и генеративная</a:t>
            </a:r>
            <a:endParaRPr/>
          </a:p>
        </p:txBody>
      </p:sp>
      <p:sp>
        <p:nvSpPr>
          <p:cNvPr id="117" name="Google Shape;117;p28"/>
          <p:cNvSpPr txBox="1"/>
          <p:nvPr/>
        </p:nvSpPr>
        <p:spPr>
          <a:xfrm>
            <a:off x="281300" y="1255550"/>
            <a:ext cx="4869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Классические или дискриминантные модели</a:t>
            </a:r>
            <a:endParaRPr b="1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375" y="1671750"/>
            <a:ext cx="2770225" cy="2924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8"/>
          <p:cNvSpPr txBox="1"/>
          <p:nvPr/>
        </p:nvSpPr>
        <p:spPr>
          <a:xfrm>
            <a:off x="2701550" y="3229600"/>
            <a:ext cx="15999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классификация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8"/>
          <p:cNvSpPr txBox="1"/>
          <p:nvPr/>
        </p:nvSpPr>
        <p:spPr>
          <a:xfrm>
            <a:off x="1445600" y="3940725"/>
            <a:ext cx="15999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регрессия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2.c VAE</a:t>
            </a:r>
            <a:endParaRPr/>
          </a:p>
        </p:txBody>
      </p:sp>
      <p:sp>
        <p:nvSpPr>
          <p:cNvPr id="474" name="Google Shape;474;p64"/>
          <p:cNvSpPr txBox="1"/>
          <p:nvPr>
            <p:ph idx="1" type="body"/>
          </p:nvPr>
        </p:nvSpPr>
        <p:spPr>
          <a:xfrm>
            <a:off x="311700" y="1152475"/>
            <a:ext cx="85206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ru" sz="1625"/>
              <a:t>Вариационный Автокодировщик — вероятностная модель, использующая </a:t>
            </a:r>
            <a:r>
              <a:rPr b="1" lang="ru" sz="1625"/>
              <a:t>латентные переменные</a:t>
            </a:r>
            <a:r>
              <a:rPr lang="ru" sz="1625"/>
              <a:t> z для моделирования данных x. Одна модель — </a:t>
            </a:r>
            <a:r>
              <a:rPr b="1" lang="ru" sz="1625"/>
              <a:t>encoder </a:t>
            </a:r>
            <a:r>
              <a:rPr lang="ru" sz="1625"/>
              <a:t>— отображает x в латенты, а</a:t>
            </a:r>
            <a:r>
              <a:rPr b="1" lang="ru" sz="1625"/>
              <a:t> decoder </a:t>
            </a:r>
            <a:r>
              <a:rPr lang="ru" sz="1625"/>
              <a:t>— выполняет обратную задачу, моделируя x при условии z</a:t>
            </a:r>
            <a:endParaRPr sz="1625"/>
          </a:p>
        </p:txBody>
      </p:sp>
      <p:sp>
        <p:nvSpPr>
          <p:cNvPr id="475" name="Google Shape;475;p64"/>
          <p:cNvSpPr txBox="1"/>
          <p:nvPr/>
        </p:nvSpPr>
        <p:spPr>
          <a:xfrm>
            <a:off x="311700" y="3875925"/>
            <a:ext cx="8226900" cy="1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Латентные переменные — это некоторая скрытая информация о наших данных, знание которой сильно упрощает моделирование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Рассмотрим пример на </a:t>
            </a:r>
            <a:r>
              <a:rPr b="1" i="0" lang="ru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смеси гауссиан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6" name="Google Shape;47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6302" y="2565913"/>
            <a:ext cx="5055025" cy="90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Пример: латентная переменная в смеси гауссиан</a:t>
            </a:r>
            <a:endParaRPr/>
          </a:p>
        </p:txBody>
      </p:sp>
      <p:sp>
        <p:nvSpPr>
          <p:cNvPr id="482" name="Google Shape;482;p65"/>
          <p:cNvSpPr txBox="1"/>
          <p:nvPr>
            <p:ph idx="1" type="body"/>
          </p:nvPr>
        </p:nvSpPr>
        <p:spPr>
          <a:xfrm>
            <a:off x="190500" y="3955975"/>
            <a:ext cx="88725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" sz="1600"/>
              <a:t>Для нашего сложного p(x) естественно ввести дискретную латентную переменную z, соответствующую индексу гауссианы. Тогда p(x|z) является нормальным шумом вокруг некоторого f(z). </a:t>
            </a:r>
            <a:r>
              <a:rPr b="1" lang="ru" sz="1600"/>
              <a:t>Как теперь сэмплировать из p(x)</a:t>
            </a:r>
            <a:r>
              <a:rPr lang="ru" sz="1600"/>
              <a:t>?</a:t>
            </a:r>
            <a:endParaRPr i="1" sz="1600"/>
          </a:p>
        </p:txBody>
      </p:sp>
      <p:pic>
        <p:nvPicPr>
          <p:cNvPr id="483" name="Google Shape;483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4550" y="1037237"/>
            <a:ext cx="7099875" cy="289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6"/>
          <p:cNvSpPr txBox="1"/>
          <p:nvPr>
            <p:ph type="title"/>
          </p:nvPr>
        </p:nvSpPr>
        <p:spPr>
          <a:xfrm>
            <a:off x="311700" y="445025"/>
            <a:ext cx="8681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Мотивация для латентных переменных</a:t>
            </a:r>
            <a:endParaRPr/>
          </a:p>
        </p:txBody>
      </p:sp>
      <p:sp>
        <p:nvSpPr>
          <p:cNvPr id="489" name="Google Shape;489;p66"/>
          <p:cNvSpPr txBox="1"/>
          <p:nvPr/>
        </p:nvSpPr>
        <p:spPr>
          <a:xfrm>
            <a:off x="229625" y="1048600"/>
            <a:ext cx="8802000" cy="15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Если выучим p(x|z), сможем моделировать p(x), сэмплируясь из p(z)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В случае сложных данных (картинок) z — какие-то скрытые атрибуты данных. 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Есть проблема с maximum likelihood обучением для сложных z — наивная MC оценка p(x) не работает: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0" name="Google Shape;490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2263" y="2679075"/>
            <a:ext cx="5779475" cy="9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66"/>
          <p:cNvSpPr txBox="1"/>
          <p:nvPr/>
        </p:nvSpPr>
        <p:spPr>
          <a:xfrm>
            <a:off x="311700" y="3857600"/>
            <a:ext cx="78912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ru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Идея VAE</a:t>
            </a:r>
            <a:r>
              <a:rPr b="0" i="0" lang="ru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: дополнительно научиться приближать p(z|x) c помощью отдельной модели-кодировщика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Теория: Bayes Theorem и Variational Inference</a:t>
            </a:r>
            <a:endParaRPr/>
          </a:p>
        </p:txBody>
      </p:sp>
      <p:sp>
        <p:nvSpPr>
          <p:cNvPr id="497" name="Google Shape;497;p67"/>
          <p:cNvSpPr txBox="1"/>
          <p:nvPr>
            <p:ph idx="1" type="body"/>
          </p:nvPr>
        </p:nvSpPr>
        <p:spPr>
          <a:xfrm>
            <a:off x="197400" y="2256425"/>
            <a:ext cx="4576800" cy="8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ru" sz="1600"/>
              <a:t>p(z) — априорное распределение z</a:t>
            </a:r>
            <a:endParaRPr sz="1600"/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ru" sz="1600"/>
              <a:t>p(z|x) — апостериорное распределение</a:t>
            </a:r>
            <a:endParaRPr sz="1600"/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ru" sz="1600"/>
              <a:t>p(x|z) — условное правдоподобие x</a:t>
            </a:r>
            <a:endParaRPr sz="16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600"/>
          </a:p>
        </p:txBody>
      </p:sp>
      <p:sp>
        <p:nvSpPr>
          <p:cNvPr id="498" name="Google Shape;498;p67"/>
          <p:cNvSpPr txBox="1"/>
          <p:nvPr/>
        </p:nvSpPr>
        <p:spPr>
          <a:xfrm>
            <a:off x="147500" y="3286425"/>
            <a:ext cx="4504500" cy="17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К сожалению p(z|x), как и p(x), нельзя аналитически вычислить, но мы можем ввести q(z|x) - </a:t>
            </a:r>
            <a:r>
              <a:rPr b="0" i="1" lang="ru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вариационное распределение</a:t>
            </a:r>
            <a:r>
              <a:rPr b="0" i="0" lang="ru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-  из известного нам семейства, а затем приблизить его к p(z|x) с помощью минимизации «расстояния» между ними — </a:t>
            </a:r>
            <a:r>
              <a:rPr b="1" i="0" lang="ru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KL-дивергенции</a:t>
            </a:r>
            <a:r>
              <a:rPr b="0" i="0" lang="ru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9" name="Google Shape;499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2000" y="2304500"/>
            <a:ext cx="4344003" cy="2543193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67"/>
          <p:cNvSpPr txBox="1"/>
          <p:nvPr/>
        </p:nvSpPr>
        <p:spPr>
          <a:xfrm>
            <a:off x="5385050" y="1378488"/>
            <a:ext cx="35406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что мы знаем о z, если дано x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67"/>
          <p:cNvSpPr txBox="1"/>
          <p:nvPr/>
        </p:nvSpPr>
        <p:spPr>
          <a:xfrm>
            <a:off x="5695950" y="1766825"/>
            <a:ext cx="32868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что мы знаем о x, если дано z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2" name="Google Shape;502;p67"/>
          <p:cNvCxnSpPr>
            <a:stCxn id="500" idx="1"/>
          </p:cNvCxnSpPr>
          <p:nvPr/>
        </p:nvCxnSpPr>
        <p:spPr>
          <a:xfrm flipH="1">
            <a:off x="4410050" y="1623288"/>
            <a:ext cx="975000" cy="100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03" name="Google Shape;503;p67"/>
          <p:cNvCxnSpPr>
            <a:stCxn id="501" idx="1"/>
          </p:cNvCxnSpPr>
          <p:nvPr/>
        </p:nvCxnSpPr>
        <p:spPr>
          <a:xfrm flipH="1">
            <a:off x="4192650" y="2011625"/>
            <a:ext cx="1503300" cy="93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504" name="Google Shape;504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7400" y="1248501"/>
            <a:ext cx="4421451" cy="77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Теория: ELBO</a:t>
            </a:r>
            <a:endParaRPr/>
          </a:p>
        </p:txBody>
      </p:sp>
      <p:sp>
        <p:nvSpPr>
          <p:cNvPr id="510" name="Google Shape;510;p68"/>
          <p:cNvSpPr txBox="1"/>
          <p:nvPr>
            <p:ph idx="1" type="body"/>
          </p:nvPr>
        </p:nvSpPr>
        <p:spPr>
          <a:xfrm>
            <a:off x="311700" y="1017725"/>
            <a:ext cx="8520600" cy="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" sz="1600"/>
              <a:t>Evidence Lower Bound (</a:t>
            </a:r>
            <a:r>
              <a:rPr b="1" lang="ru" sz="1600"/>
              <a:t>ELBO</a:t>
            </a:r>
            <a:r>
              <a:rPr lang="ru" sz="1600"/>
              <a:t>) — нижняя вариационная оценка, то есть функция, приближающая снизу правдоподобие данных</a:t>
            </a:r>
            <a:endParaRPr sz="1600"/>
          </a:p>
        </p:txBody>
      </p:sp>
      <p:sp>
        <p:nvSpPr>
          <p:cNvPr id="511" name="Google Shape;511;p68"/>
          <p:cNvSpPr txBox="1"/>
          <p:nvPr/>
        </p:nvSpPr>
        <p:spPr>
          <a:xfrm>
            <a:off x="4935675" y="2854388"/>
            <a:ext cx="3099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— неравенство Йенсена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2" name="Google Shape;512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1884675"/>
            <a:ext cx="5164576" cy="709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87350" y="3722950"/>
            <a:ext cx="4047625" cy="9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7175" y="2670400"/>
            <a:ext cx="4608621" cy="82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500" y="2269475"/>
            <a:ext cx="4558824" cy="816403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Теория: ELBO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521" name="Google Shape;521;p69"/>
          <p:cNvSpPr txBox="1"/>
          <p:nvPr>
            <p:ph idx="1" type="body"/>
          </p:nvPr>
        </p:nvSpPr>
        <p:spPr>
          <a:xfrm>
            <a:off x="443925" y="1146975"/>
            <a:ext cx="85206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" sz="1600"/>
              <a:t>ELBO можно расписать двумя эквивалентными способами (опуская вывод):</a:t>
            </a:r>
            <a:endParaRPr sz="1600"/>
          </a:p>
        </p:txBody>
      </p:sp>
      <p:sp>
        <p:nvSpPr>
          <p:cNvPr id="522" name="Google Shape;522;p69"/>
          <p:cNvSpPr txBox="1"/>
          <p:nvPr/>
        </p:nvSpPr>
        <p:spPr>
          <a:xfrm>
            <a:off x="4121550" y="1754963"/>
            <a:ext cx="6378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(1)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69"/>
          <p:cNvSpPr txBox="1"/>
          <p:nvPr/>
        </p:nvSpPr>
        <p:spPr>
          <a:xfrm>
            <a:off x="5091850" y="2466438"/>
            <a:ext cx="6378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(2)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69"/>
          <p:cNvSpPr txBox="1"/>
          <p:nvPr/>
        </p:nvSpPr>
        <p:spPr>
          <a:xfrm>
            <a:off x="400500" y="3479175"/>
            <a:ext cx="83430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arenBoth"/>
            </a:pPr>
            <a:r>
              <a:rPr b="0" i="0" lang="ru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максимизировать правдоподобие x и минимизировать расстояние между p(z|x) и q(z|x).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arenBoth"/>
            </a:pPr>
            <a:r>
              <a:rPr b="0" i="0" lang="ru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максимизировать условное правдоподобие p(x|z) и минимизировать расстояние между q(z|x) и априорным p(z)! Именно (2) и будет нашим лоссом во время обучения.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5" name="Google Shape;525;p69"/>
          <p:cNvCxnSpPr/>
          <p:nvPr/>
        </p:nvCxnSpPr>
        <p:spPr>
          <a:xfrm flipH="1" rot="10800000">
            <a:off x="1236652" y="2858937"/>
            <a:ext cx="1301700" cy="7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6" name="Google Shape;526;p69"/>
          <p:cNvSpPr txBox="1"/>
          <p:nvPr/>
        </p:nvSpPr>
        <p:spPr>
          <a:xfrm>
            <a:off x="1236652" y="2813900"/>
            <a:ext cx="13956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реконструкция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69"/>
          <p:cNvSpPr txBox="1"/>
          <p:nvPr/>
        </p:nvSpPr>
        <p:spPr>
          <a:xfrm>
            <a:off x="3176399" y="2813900"/>
            <a:ext cx="15132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регуляризация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8" name="Google Shape;528;p69"/>
          <p:cNvCxnSpPr/>
          <p:nvPr/>
        </p:nvCxnSpPr>
        <p:spPr>
          <a:xfrm flipH="1" rot="10800000">
            <a:off x="2811742" y="2855260"/>
            <a:ext cx="2006700" cy="14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29" name="Google Shape;529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1325" y="1666700"/>
            <a:ext cx="3543691" cy="65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Теория: ELBO — визуализация</a:t>
            </a:r>
            <a:endParaRPr/>
          </a:p>
        </p:txBody>
      </p:sp>
      <p:pic>
        <p:nvPicPr>
          <p:cNvPr id="535" name="Google Shape;535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088" y="1393050"/>
            <a:ext cx="7897824" cy="30882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70"/>
          <p:cNvSpPr txBox="1"/>
          <p:nvPr/>
        </p:nvSpPr>
        <p:spPr>
          <a:xfrm>
            <a:off x="875550" y="4387100"/>
            <a:ext cx="35583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Приближаем ELBO к правдоподобию 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70"/>
          <p:cNvSpPr txBox="1"/>
          <p:nvPr/>
        </p:nvSpPr>
        <p:spPr>
          <a:xfrm>
            <a:off x="5040125" y="4387100"/>
            <a:ext cx="35583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Оптимизируем posterior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2.c VAE</a:t>
            </a:r>
            <a:endParaRPr/>
          </a:p>
        </p:txBody>
      </p:sp>
      <p:sp>
        <p:nvSpPr>
          <p:cNvPr id="543" name="Google Shape;543;p71"/>
          <p:cNvSpPr txBox="1"/>
          <p:nvPr>
            <p:ph idx="1" type="body"/>
          </p:nvPr>
        </p:nvSpPr>
        <p:spPr>
          <a:xfrm>
            <a:off x="311700" y="1017725"/>
            <a:ext cx="8520600" cy="11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1600"/>
              <a:t>Цель при обучении VAE: минимизируем </a:t>
            </a:r>
            <a:r>
              <a:rPr b="1" lang="ru" sz="1600"/>
              <a:t>ELBO </a:t>
            </a:r>
            <a:r>
              <a:rPr lang="ru" sz="1600"/>
              <a:t>=&gt; неявно максимизируем правдоподобие данных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600"/>
          </a:p>
        </p:txBody>
      </p:sp>
      <p:pic>
        <p:nvPicPr>
          <p:cNvPr id="544" name="Google Shape;54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388" y="1774400"/>
            <a:ext cx="7427724" cy="320057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71"/>
          <p:cNvSpPr txBox="1"/>
          <p:nvPr>
            <p:ph idx="1" type="body"/>
          </p:nvPr>
        </p:nvSpPr>
        <p:spPr>
          <a:xfrm>
            <a:off x="311700" y="1017725"/>
            <a:ext cx="8520600" cy="11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1600"/>
              <a:t>Цель при обучении VAE: минимизируем </a:t>
            </a:r>
            <a:r>
              <a:rPr b="1" lang="ru" sz="1600"/>
              <a:t>ELBO </a:t>
            </a:r>
            <a:r>
              <a:rPr lang="ru" sz="1600"/>
              <a:t>=&gt; неявно максимизируем правдоподобие данных.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600"/>
          </a:p>
        </p:txBody>
      </p:sp>
      <p:sp>
        <p:nvSpPr>
          <p:cNvPr id="546" name="Google Shape;546;p71"/>
          <p:cNvSpPr/>
          <p:nvPr/>
        </p:nvSpPr>
        <p:spPr>
          <a:xfrm>
            <a:off x="2177100" y="2036675"/>
            <a:ext cx="2233500" cy="44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Вариационное распределение должно быть близко к априорному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71"/>
          <p:cNvSpPr/>
          <p:nvPr/>
        </p:nvSpPr>
        <p:spPr>
          <a:xfrm>
            <a:off x="6584750" y="1833000"/>
            <a:ext cx="1962300" cy="67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 сэмплов данных должно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быть высокое правдоподобие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71"/>
          <p:cNvSpPr/>
          <p:nvPr/>
        </p:nvSpPr>
        <p:spPr>
          <a:xfrm>
            <a:off x="4805025" y="1856525"/>
            <a:ext cx="1540800" cy="34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Функция потерь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71"/>
          <p:cNvSpPr/>
          <p:nvPr/>
        </p:nvSpPr>
        <p:spPr>
          <a:xfrm>
            <a:off x="575050" y="4434150"/>
            <a:ext cx="1222800" cy="44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Пример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входных данных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71"/>
          <p:cNvSpPr/>
          <p:nvPr/>
        </p:nvSpPr>
        <p:spPr>
          <a:xfrm>
            <a:off x="2092825" y="4434150"/>
            <a:ext cx="2029800" cy="44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Предсказанные параметры вариационного распределения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71"/>
          <p:cNvSpPr/>
          <p:nvPr/>
        </p:nvSpPr>
        <p:spPr>
          <a:xfrm>
            <a:off x="4183575" y="4434150"/>
            <a:ext cx="2029800" cy="44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сэмпл из вариационного распределения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71"/>
          <p:cNvSpPr/>
          <p:nvPr/>
        </p:nvSpPr>
        <p:spPr>
          <a:xfrm>
            <a:off x="6416050" y="4462250"/>
            <a:ext cx="2029800" cy="44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Предсказание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71"/>
          <p:cNvSpPr/>
          <p:nvPr/>
        </p:nvSpPr>
        <p:spPr>
          <a:xfrm>
            <a:off x="3186975" y="3956525"/>
            <a:ext cx="1540800" cy="44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Вариационное распределение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388" y="1774400"/>
            <a:ext cx="7427724" cy="320057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2.c VAE</a:t>
            </a:r>
            <a:endParaRPr/>
          </a:p>
        </p:txBody>
      </p:sp>
      <p:sp>
        <p:nvSpPr>
          <p:cNvPr id="560" name="Google Shape;560;p72"/>
          <p:cNvSpPr/>
          <p:nvPr/>
        </p:nvSpPr>
        <p:spPr>
          <a:xfrm>
            <a:off x="4372143" y="3150730"/>
            <a:ext cx="635400" cy="447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72"/>
          <p:cNvSpPr txBox="1"/>
          <p:nvPr/>
        </p:nvSpPr>
        <p:spPr>
          <a:xfrm>
            <a:off x="4305799" y="2855025"/>
            <a:ext cx="18573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А что тут с градиентом?</a:t>
            </a:r>
            <a:endParaRPr b="0" i="0" sz="11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72"/>
          <p:cNvSpPr txBox="1"/>
          <p:nvPr>
            <p:ph idx="1" type="body"/>
          </p:nvPr>
        </p:nvSpPr>
        <p:spPr>
          <a:xfrm>
            <a:off x="311700" y="1017725"/>
            <a:ext cx="8520600" cy="11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1600"/>
              <a:t>Цель при обучении VAE: минимизируем </a:t>
            </a:r>
            <a:r>
              <a:rPr b="1" lang="ru" sz="1600"/>
              <a:t>ELBO </a:t>
            </a:r>
            <a:r>
              <a:rPr lang="ru" sz="1600"/>
              <a:t>=&gt; неявно максимизируем правдоподобие данных.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600"/>
          </a:p>
        </p:txBody>
      </p:sp>
      <p:sp>
        <p:nvSpPr>
          <p:cNvPr id="563" name="Google Shape;563;p72"/>
          <p:cNvSpPr/>
          <p:nvPr/>
        </p:nvSpPr>
        <p:spPr>
          <a:xfrm>
            <a:off x="2177100" y="2036675"/>
            <a:ext cx="2233500" cy="44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Вариационное распределение должно быть близко к априорному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72"/>
          <p:cNvSpPr/>
          <p:nvPr/>
        </p:nvSpPr>
        <p:spPr>
          <a:xfrm>
            <a:off x="6584750" y="1833000"/>
            <a:ext cx="1962300" cy="67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 сэмплов данных должно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быть высокое правдоподобие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72"/>
          <p:cNvSpPr/>
          <p:nvPr/>
        </p:nvSpPr>
        <p:spPr>
          <a:xfrm>
            <a:off x="4805025" y="1856525"/>
            <a:ext cx="1540800" cy="34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Функция потерь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72"/>
          <p:cNvSpPr/>
          <p:nvPr/>
        </p:nvSpPr>
        <p:spPr>
          <a:xfrm>
            <a:off x="575050" y="4434150"/>
            <a:ext cx="1222800" cy="44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Пример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входных данных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72"/>
          <p:cNvSpPr/>
          <p:nvPr/>
        </p:nvSpPr>
        <p:spPr>
          <a:xfrm>
            <a:off x="2092825" y="4434150"/>
            <a:ext cx="2029800" cy="44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Предсказанные параметры вариационного распределения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72"/>
          <p:cNvSpPr/>
          <p:nvPr/>
        </p:nvSpPr>
        <p:spPr>
          <a:xfrm>
            <a:off x="4183575" y="4434150"/>
            <a:ext cx="2029800" cy="44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сэмпл из вариационного распределения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72"/>
          <p:cNvSpPr/>
          <p:nvPr/>
        </p:nvSpPr>
        <p:spPr>
          <a:xfrm>
            <a:off x="6416050" y="4462250"/>
            <a:ext cx="2029800" cy="44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Предсказание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72"/>
          <p:cNvSpPr/>
          <p:nvPr/>
        </p:nvSpPr>
        <p:spPr>
          <a:xfrm>
            <a:off x="3186975" y="3956525"/>
            <a:ext cx="1540800" cy="44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Вариационное распределение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2.c VAE</a:t>
            </a:r>
            <a:endParaRPr/>
          </a:p>
        </p:txBody>
      </p:sp>
      <p:sp>
        <p:nvSpPr>
          <p:cNvPr id="576" name="Google Shape;576;p73"/>
          <p:cNvSpPr txBox="1"/>
          <p:nvPr>
            <p:ph idx="1" type="body"/>
          </p:nvPr>
        </p:nvSpPr>
        <p:spPr>
          <a:xfrm>
            <a:off x="311700" y="1017725"/>
            <a:ext cx="85206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" sz="1600"/>
              <a:t>Reparametrization trick — </a:t>
            </a:r>
            <a:r>
              <a:rPr lang="ru" sz="1600"/>
              <a:t>последний трюк, чтобы получилось учиться с сэмплированием в середине пайплайна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600"/>
          </a:p>
        </p:txBody>
      </p:sp>
      <p:pic>
        <p:nvPicPr>
          <p:cNvPr id="577" name="Google Shape;577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3538" y="1770900"/>
            <a:ext cx="4956928" cy="310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/>
          <p:nvPr/>
        </p:nvSpPr>
        <p:spPr>
          <a:xfrm>
            <a:off x="281300" y="1255550"/>
            <a:ext cx="45024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Классические или дискриминантные модели</a:t>
            </a:r>
            <a:endParaRPr b="1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375" y="1671750"/>
            <a:ext cx="2770225" cy="2924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9"/>
          <p:cNvSpPr txBox="1"/>
          <p:nvPr/>
        </p:nvSpPr>
        <p:spPr>
          <a:xfrm>
            <a:off x="2701550" y="3229600"/>
            <a:ext cx="15999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классификация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9"/>
          <p:cNvSpPr txBox="1"/>
          <p:nvPr/>
        </p:nvSpPr>
        <p:spPr>
          <a:xfrm>
            <a:off x="1445600" y="3940725"/>
            <a:ext cx="15999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регрессия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9"/>
          <p:cNvSpPr txBox="1"/>
          <p:nvPr/>
        </p:nvSpPr>
        <p:spPr>
          <a:xfrm>
            <a:off x="5722538" y="1255550"/>
            <a:ext cx="22530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Генеративные модели</a:t>
            </a:r>
            <a:endParaRPr b="1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Наброски&#10;" id="130" name="Google Shape;130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9100" y="1633494"/>
            <a:ext cx="4104325" cy="289203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9"/>
          <p:cNvSpPr txBox="1"/>
          <p:nvPr>
            <p:ph type="title"/>
          </p:nvPr>
        </p:nvSpPr>
        <p:spPr>
          <a:xfrm>
            <a:off x="281300" y="275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Две задачи: дискриминативная и генеративная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2.c VAE</a:t>
            </a:r>
            <a:endParaRPr/>
          </a:p>
        </p:txBody>
      </p:sp>
      <p:pic>
        <p:nvPicPr>
          <p:cNvPr id="583" name="Google Shape;583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4225" y="1430650"/>
            <a:ext cx="3069924" cy="308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28025" y="1155750"/>
            <a:ext cx="3483250" cy="3359649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74"/>
          <p:cNvSpPr txBox="1"/>
          <p:nvPr/>
        </p:nvSpPr>
        <p:spPr>
          <a:xfrm>
            <a:off x="793576" y="4516550"/>
            <a:ext cx="32112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Случайные сэмплы из VAE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74"/>
          <p:cNvSpPr txBox="1"/>
          <p:nvPr/>
        </p:nvSpPr>
        <p:spPr>
          <a:xfrm>
            <a:off x="5130001" y="4516550"/>
            <a:ext cx="32793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Интерполяция в латентном пространстве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2.c VAE</a:t>
            </a:r>
            <a:endParaRPr/>
          </a:p>
        </p:txBody>
      </p:sp>
      <p:sp>
        <p:nvSpPr>
          <p:cNvPr id="592" name="Google Shape;592;p75"/>
          <p:cNvSpPr txBox="1"/>
          <p:nvPr>
            <p:ph idx="1" type="body"/>
          </p:nvPr>
        </p:nvSpPr>
        <p:spPr>
          <a:xfrm>
            <a:off x="311700" y="1017725"/>
            <a:ext cx="8520600" cy="26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1600"/>
              <a:t>Плюсы: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+"/>
            </a:pPr>
            <a:r>
              <a:rPr lang="ru" sz="1600"/>
              <a:t>скорость сэмплирования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+"/>
            </a:pPr>
            <a:r>
              <a:rPr lang="ru" sz="1600"/>
              <a:t>стабильность обучения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+"/>
            </a:pPr>
            <a:r>
              <a:rPr lang="ru" sz="1600"/>
              <a:t>распутанное латентное пространство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ru" sz="1600"/>
              <a:t>Минусы: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ru" sz="1600"/>
              <a:t>уступают в качестве другим моделям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ru" sz="1600"/>
              <a:t>бутылочное горлышко в виде латентных переменных</a:t>
            </a:r>
            <a:endParaRPr sz="1600"/>
          </a:p>
        </p:txBody>
      </p:sp>
      <p:sp>
        <p:nvSpPr>
          <p:cNvPr id="593" name="Google Shape;593;p75"/>
          <p:cNvSpPr txBox="1"/>
          <p:nvPr/>
        </p:nvSpPr>
        <p:spPr>
          <a:xfrm>
            <a:off x="359750" y="3758125"/>
            <a:ext cx="83811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Сегодня чаще встречается квантизированная версия (VQ-VAE), как часть других моделей (например диффузии)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7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2.e Диффузионные модели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Еще раз о подходах</a:t>
            </a:r>
            <a:endParaRPr/>
          </a:p>
        </p:txBody>
      </p:sp>
      <p:pic>
        <p:nvPicPr>
          <p:cNvPr id="604" name="Google Shape;604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0188" y="1017725"/>
            <a:ext cx="7263617" cy="3866899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77"/>
          <p:cNvSpPr/>
          <p:nvPr/>
        </p:nvSpPr>
        <p:spPr>
          <a:xfrm>
            <a:off x="779550" y="1561825"/>
            <a:ext cx="1853400" cy="36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ru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GAN:</a:t>
            </a:r>
            <a:r>
              <a:rPr b="0" i="0" lang="ru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минимакс ошибки классификации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77"/>
          <p:cNvSpPr/>
          <p:nvPr/>
        </p:nvSpPr>
        <p:spPr>
          <a:xfrm>
            <a:off x="779550" y="2766375"/>
            <a:ext cx="2114700" cy="36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ru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VAE</a:t>
            </a:r>
            <a:r>
              <a:rPr b="0" i="0" lang="ru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максимизировать ELBO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77"/>
          <p:cNvSpPr/>
          <p:nvPr/>
        </p:nvSpPr>
        <p:spPr>
          <a:xfrm>
            <a:off x="940200" y="3932900"/>
            <a:ext cx="1732500" cy="7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ru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Flows: </a:t>
            </a:r>
            <a:r>
              <a:rPr b="0" i="0" lang="ru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минимизировать negative log-likelihood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2.e Diffusion models</a:t>
            </a:r>
            <a:endParaRPr/>
          </a:p>
        </p:txBody>
      </p:sp>
      <p:pic>
        <p:nvPicPr>
          <p:cNvPr id="613" name="Google Shape;613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4400" y="324175"/>
            <a:ext cx="1746772" cy="17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89253" y="324175"/>
            <a:ext cx="1746772" cy="172895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78"/>
          <p:cNvSpPr txBox="1"/>
          <p:nvPr>
            <p:ph idx="1" type="body"/>
          </p:nvPr>
        </p:nvSpPr>
        <p:spPr>
          <a:xfrm>
            <a:off x="476250" y="2722525"/>
            <a:ext cx="369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ru" sz="1620"/>
              <a:t>Общая идея известна и описывается примерно так:</a:t>
            </a:r>
            <a:endParaRPr sz="1620"/>
          </a:p>
        </p:txBody>
      </p:sp>
      <p:pic>
        <p:nvPicPr>
          <p:cNvPr id="616" name="Google Shape;616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70957" y="2277075"/>
            <a:ext cx="4295469" cy="16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78"/>
          <p:cNvSpPr txBox="1"/>
          <p:nvPr/>
        </p:nvSpPr>
        <p:spPr>
          <a:xfrm>
            <a:off x="476250" y="4173725"/>
            <a:ext cx="77535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Мы рассмотрим этот процесс немного подробнее и попробуем понять его с разных сторон!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Теория: forward process</a:t>
            </a:r>
            <a:endParaRPr/>
          </a:p>
        </p:txBody>
      </p:sp>
      <p:sp>
        <p:nvSpPr>
          <p:cNvPr id="623" name="Google Shape;623;p79"/>
          <p:cNvSpPr txBox="1"/>
          <p:nvPr>
            <p:ph idx="1" type="body"/>
          </p:nvPr>
        </p:nvSpPr>
        <p:spPr>
          <a:xfrm>
            <a:off x="311700" y="1017725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b="1" lang="ru" sz="1600"/>
              <a:t>Forward process</a:t>
            </a:r>
            <a:r>
              <a:rPr lang="ru" sz="1600"/>
              <a:t> — постепенное </a:t>
            </a:r>
            <a:r>
              <a:rPr b="1" lang="ru" sz="1600"/>
              <a:t>зашумление данных. </a:t>
            </a:r>
            <a:r>
              <a:rPr lang="ru" sz="1600"/>
              <a:t>Формально это </a:t>
            </a:r>
            <a:r>
              <a:rPr b="1" lang="ru" sz="1600"/>
              <a:t>марковская цепочка</a:t>
            </a:r>
            <a:r>
              <a:rPr lang="ru" sz="1600"/>
              <a:t>, переходы в которой записываются следующим образом:</a:t>
            </a:r>
            <a:endParaRPr sz="1600"/>
          </a:p>
        </p:txBody>
      </p:sp>
      <p:pic>
        <p:nvPicPr>
          <p:cNvPr id="624" name="Google Shape;624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7450" y="1695500"/>
            <a:ext cx="6506375" cy="710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5" name="Google Shape;625;p79"/>
          <p:cNvCxnSpPr/>
          <p:nvPr/>
        </p:nvCxnSpPr>
        <p:spPr>
          <a:xfrm flipH="1" rot="10800000">
            <a:off x="5295900" y="2233275"/>
            <a:ext cx="849600" cy="51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6" name="Google Shape;626;p79"/>
          <p:cNvSpPr txBox="1"/>
          <p:nvPr/>
        </p:nvSpPr>
        <p:spPr>
          <a:xfrm>
            <a:off x="5448900" y="2177950"/>
            <a:ext cx="6297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" sz="1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joint</a:t>
            </a:r>
            <a:endParaRPr b="1" i="0" sz="1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79"/>
          <p:cNvSpPr txBox="1"/>
          <p:nvPr/>
        </p:nvSpPr>
        <p:spPr>
          <a:xfrm>
            <a:off x="1074325" y="2515300"/>
            <a:ext cx="52014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— beta schedule, выбирается таким образом, чтобы 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8" name="Google Shape;628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6875" y="2485525"/>
            <a:ext cx="790575" cy="46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78600" y="2537902"/>
            <a:ext cx="2253483" cy="36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79"/>
          <p:cNvPicPr preferRelativeResize="0"/>
          <p:nvPr/>
        </p:nvPicPr>
        <p:blipFill rotWithShape="1">
          <a:blip r:embed="rId6">
            <a:alphaModFix/>
          </a:blip>
          <a:srcRect b="0" l="-1020" r="1020" t="0"/>
          <a:stretch/>
        </p:blipFill>
        <p:spPr>
          <a:xfrm>
            <a:off x="1370800" y="3083650"/>
            <a:ext cx="6506375" cy="1701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5275" y="3374750"/>
            <a:ext cx="5682800" cy="1768750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80"/>
          <p:cNvSpPr txBox="1"/>
          <p:nvPr>
            <p:ph idx="1" type="body"/>
          </p:nvPr>
        </p:nvSpPr>
        <p:spPr>
          <a:xfrm>
            <a:off x="311700" y="1017725"/>
            <a:ext cx="87465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" sz="1600"/>
              <a:t>Зашумление данных мы определили сами. Теперь можно формально записать обратный процесс - расшумление. </a:t>
            </a:r>
            <a:endParaRPr sz="1600"/>
          </a:p>
        </p:txBody>
      </p:sp>
      <p:sp>
        <p:nvSpPr>
          <p:cNvPr id="637" name="Google Shape;637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Теория: backward process</a:t>
            </a:r>
            <a:endParaRPr/>
          </a:p>
        </p:txBody>
      </p:sp>
      <p:sp>
        <p:nvSpPr>
          <p:cNvPr id="638" name="Google Shape;638;p80"/>
          <p:cNvSpPr txBox="1"/>
          <p:nvPr>
            <p:ph idx="1" type="body"/>
          </p:nvPr>
        </p:nvSpPr>
        <p:spPr>
          <a:xfrm>
            <a:off x="311700" y="2722250"/>
            <a:ext cx="87465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" sz="1600"/>
              <a:t>Однако максимизировать совместное правдоподобие не получится, потому что нет доступа к истинному q(x_{t-1} | x_t). В будущем поможет наш старый друг </a:t>
            </a:r>
            <a:r>
              <a:rPr b="1" lang="ru" sz="1600"/>
              <a:t>ELBO</a:t>
            </a:r>
            <a:r>
              <a:rPr lang="ru" sz="1600"/>
              <a:t>!</a:t>
            </a:r>
            <a:endParaRPr sz="1600"/>
          </a:p>
        </p:txBody>
      </p:sp>
      <p:pic>
        <p:nvPicPr>
          <p:cNvPr id="639" name="Google Shape;639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9696" y="1870000"/>
            <a:ext cx="3011705" cy="7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66850" y="1551825"/>
            <a:ext cx="2495134" cy="548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79000" y="2047348"/>
            <a:ext cx="5153305" cy="5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Diffusion model = VAE???</a:t>
            </a:r>
            <a:endParaRPr/>
          </a:p>
        </p:txBody>
      </p:sp>
      <p:sp>
        <p:nvSpPr>
          <p:cNvPr id="647" name="Google Shape;647;p81"/>
          <p:cNvSpPr txBox="1"/>
          <p:nvPr>
            <p:ph idx="1" type="body"/>
          </p:nvPr>
        </p:nvSpPr>
        <p:spPr>
          <a:xfrm>
            <a:off x="311700" y="1189475"/>
            <a:ext cx="3669900" cy="8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" sz="1600"/>
              <a:t>Еще раз вспомним вид ELBO, записанный для VAE </a:t>
            </a:r>
            <a:endParaRPr sz="1600"/>
          </a:p>
        </p:txBody>
      </p:sp>
      <p:sp>
        <p:nvSpPr>
          <p:cNvPr id="648" name="Google Shape;648;p81"/>
          <p:cNvSpPr txBox="1"/>
          <p:nvPr>
            <p:ph idx="1" type="body"/>
          </p:nvPr>
        </p:nvSpPr>
        <p:spPr>
          <a:xfrm>
            <a:off x="2803800" y="2168250"/>
            <a:ext cx="3536400" cy="8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" sz="1600">
                <a:solidFill>
                  <a:srgbClr val="FF0000"/>
                </a:solidFill>
              </a:rPr>
              <a:t>Что является латентной переменной z в диффузии?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649" name="Google Shape;649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7998" y="895225"/>
            <a:ext cx="3723657" cy="10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Diffusion model = VAE???</a:t>
            </a:r>
            <a:endParaRPr/>
          </a:p>
        </p:txBody>
      </p:sp>
      <p:pic>
        <p:nvPicPr>
          <p:cNvPr id="655" name="Google Shape;655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2575" y="1996512"/>
            <a:ext cx="5694521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91463" y="2975288"/>
            <a:ext cx="5161071" cy="19563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7" name="Google Shape;657;p82"/>
          <p:cNvCxnSpPr/>
          <p:nvPr/>
        </p:nvCxnSpPr>
        <p:spPr>
          <a:xfrm>
            <a:off x="4375050" y="2631475"/>
            <a:ext cx="312000" cy="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8" name="Google Shape;658;p82"/>
          <p:cNvCxnSpPr/>
          <p:nvPr/>
        </p:nvCxnSpPr>
        <p:spPr>
          <a:xfrm>
            <a:off x="5829725" y="2740850"/>
            <a:ext cx="358800" cy="36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9" name="Google Shape;659;p82"/>
          <p:cNvSpPr txBox="1"/>
          <p:nvPr>
            <p:ph idx="1" type="body"/>
          </p:nvPr>
        </p:nvSpPr>
        <p:spPr>
          <a:xfrm>
            <a:off x="311700" y="1189475"/>
            <a:ext cx="3669900" cy="8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" sz="1600"/>
              <a:t>Еще раз вспомним вид ELBO, записанный для VAE </a:t>
            </a:r>
            <a:endParaRPr sz="1600"/>
          </a:p>
        </p:txBody>
      </p:sp>
      <p:pic>
        <p:nvPicPr>
          <p:cNvPr id="660" name="Google Shape;660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57998" y="895225"/>
            <a:ext cx="3723657" cy="10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Diffusion. СДУ взгляд</a:t>
            </a:r>
            <a:endParaRPr/>
          </a:p>
        </p:txBody>
      </p:sp>
      <p:pic>
        <p:nvPicPr>
          <p:cNvPr id="666" name="Google Shape;666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200" y="1760875"/>
            <a:ext cx="7365975" cy="3183051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83"/>
          <p:cNvSpPr txBox="1"/>
          <p:nvPr/>
        </p:nvSpPr>
        <p:spPr>
          <a:xfrm>
            <a:off x="443925" y="987375"/>
            <a:ext cx="7500900" cy="9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Более общее понимание диффузии формулируется через непрерывный стохастический процесс, определяемый </a:t>
            </a:r>
            <a:r>
              <a:rPr b="1" i="0" lang="ru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уравнением Фоккера-Планка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/>
        </p:nvSpPr>
        <p:spPr>
          <a:xfrm>
            <a:off x="390300" y="1041100"/>
            <a:ext cx="8363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Формальная постановка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Существует неизвестное распределение данных Q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Есть набор наблюдений из этого распределения 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3575" y="2313250"/>
            <a:ext cx="3440040" cy="250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0"/>
          <p:cNvSpPr txBox="1"/>
          <p:nvPr/>
        </p:nvSpPr>
        <p:spPr>
          <a:xfrm>
            <a:off x="5534225" y="3126700"/>
            <a:ext cx="2984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ru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Цель</a:t>
            </a:r>
            <a:r>
              <a:rPr b="0" i="0" lang="ru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— получить модель, генерирующую или сэмплирующую данные из распределения Q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3625" y="1740650"/>
            <a:ext cx="1630675" cy="31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0"/>
          <p:cNvSpPr txBox="1"/>
          <p:nvPr>
            <p:ph type="title"/>
          </p:nvPr>
        </p:nvSpPr>
        <p:spPr>
          <a:xfrm>
            <a:off x="311700" y="733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 sz="2500"/>
              <a:t>Задача генеративного моделирования</a:t>
            </a:r>
            <a:endParaRPr sz="25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Архитектурный пайплайн</a:t>
            </a:r>
            <a:endParaRPr/>
          </a:p>
        </p:txBody>
      </p:sp>
      <p:pic>
        <p:nvPicPr>
          <p:cNvPr id="673" name="Google Shape;673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238" y="1108664"/>
            <a:ext cx="7641524" cy="271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84"/>
          <p:cNvSpPr txBox="1"/>
          <p:nvPr/>
        </p:nvSpPr>
        <p:spPr>
          <a:xfrm>
            <a:off x="311700" y="3910925"/>
            <a:ext cx="8694300" cy="9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Для предсказания расшумленного x_t-1 (или самого шума, в зависимости от реализации) нужна сеть с одинаковым размером входа и выхода. Подойдет UNet или ViT. Также нужно обуславливаться на время t и, при желании, на какой-то контекст c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StableDiffusionXL</a:t>
            </a:r>
            <a:endParaRPr/>
          </a:p>
        </p:txBody>
      </p:sp>
      <p:sp>
        <p:nvSpPr>
          <p:cNvPr id="680" name="Google Shape;680;p85"/>
          <p:cNvSpPr txBox="1"/>
          <p:nvPr>
            <p:ph idx="1" type="body"/>
          </p:nvPr>
        </p:nvSpPr>
        <p:spPr>
          <a:xfrm>
            <a:off x="311700" y="923300"/>
            <a:ext cx="85206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" sz="1600"/>
              <a:t>Прогресс качества диффузионных моделей достигается за счет улучшения архитектур, ускорения и сложной предобработки данных. Примером SoTA open-source от 2023 года может служить </a:t>
            </a:r>
            <a:r>
              <a:rPr b="1" lang="ru" sz="1600"/>
              <a:t>StableDiffusionXL</a:t>
            </a:r>
            <a:endParaRPr sz="1600"/>
          </a:p>
        </p:txBody>
      </p:sp>
      <p:sp>
        <p:nvSpPr>
          <p:cNvPr id="681" name="Google Shape;681;p85"/>
          <p:cNvSpPr txBox="1"/>
          <p:nvPr/>
        </p:nvSpPr>
        <p:spPr>
          <a:xfrm>
            <a:off x="0" y="4857000"/>
            <a:ext cx="44259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https://arxiv.org/abs/2307.01952</a:t>
            </a:r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2" name="Google Shape;682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14250" y="1848625"/>
            <a:ext cx="4139451" cy="324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8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3. Плюсы и минусы моделей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Чего мы хотим от генеративных моделей?</a:t>
            </a:r>
            <a:endParaRPr/>
          </a:p>
        </p:txBody>
      </p:sp>
      <p:sp>
        <p:nvSpPr>
          <p:cNvPr id="693" name="Google Shape;693;p87"/>
          <p:cNvSpPr txBox="1"/>
          <p:nvPr>
            <p:ph idx="1" type="body"/>
          </p:nvPr>
        </p:nvSpPr>
        <p:spPr>
          <a:xfrm>
            <a:off x="311700" y="1152475"/>
            <a:ext cx="8600700" cy="24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ru"/>
              <a:t>быстрое сэмплирование </a:t>
            </a:r>
            <a:r>
              <a:rPr lang="ru"/>
              <a:t>— не хотим долго ждать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ru"/>
              <a:t>высокое качество генерации — </a:t>
            </a:r>
            <a:r>
              <a:rPr lang="ru"/>
              <a:t>не отличаются от x ~ p(x)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ru"/>
              <a:t>покрытие — </a:t>
            </a:r>
            <a:r>
              <a:rPr lang="ru"/>
              <a:t>сэмплы должны покрывать все распределение, а не сходится к одной или нескольким модам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ru"/>
              <a:t>интерпретируемое или распутанное латентное пространство: </a:t>
            </a:r>
            <a:r>
              <a:rPr lang="ru"/>
              <a:t>манипулируя z, мы сможем получать и осознанно менять генерируемые x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ru"/>
              <a:t>оценить правдоподобие</a:t>
            </a:r>
            <a:r>
              <a:rPr lang="ru"/>
              <a:t> — если модель позволяет, это бывает полезно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Чего мы хотим от генеративных моделей?</a:t>
            </a:r>
            <a:endParaRPr/>
          </a:p>
        </p:txBody>
      </p:sp>
      <p:sp>
        <p:nvSpPr>
          <p:cNvPr id="699" name="Google Shape;699;p88"/>
          <p:cNvSpPr txBox="1"/>
          <p:nvPr/>
        </p:nvSpPr>
        <p:spPr>
          <a:xfrm>
            <a:off x="2141325" y="3709725"/>
            <a:ext cx="48198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Есть ли среди моделей, про которые мы поговорили, лучшая по всем параметрам?</a:t>
            </a:r>
            <a:endParaRPr b="0" i="0" sz="16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88"/>
          <p:cNvSpPr txBox="1"/>
          <p:nvPr>
            <p:ph idx="1" type="body"/>
          </p:nvPr>
        </p:nvSpPr>
        <p:spPr>
          <a:xfrm>
            <a:off x="311700" y="1152475"/>
            <a:ext cx="8600700" cy="24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ru"/>
              <a:t>быстрое сэмплирование </a:t>
            </a:r>
            <a:r>
              <a:rPr lang="ru"/>
              <a:t>— не хотим долго ждать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ru"/>
              <a:t>высокое качество генерации — </a:t>
            </a:r>
            <a:r>
              <a:rPr lang="ru"/>
              <a:t>не отличаются от x ~ p(x)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ru"/>
              <a:t>покрытие — </a:t>
            </a:r>
            <a:r>
              <a:rPr lang="ru"/>
              <a:t>сэмплы должны покрывать все распределение, а не сходится к одной или нескольким модам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ru"/>
              <a:t>интерпретируемое или распутанное латентное пространство: </a:t>
            </a:r>
            <a:r>
              <a:rPr lang="ru"/>
              <a:t>манипулируя z, мы сможем получать и осознанно менять генерируемые x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ru"/>
              <a:t>оценить правдоподобие</a:t>
            </a:r>
            <a:r>
              <a:rPr lang="ru"/>
              <a:t> — если модель позволяет, это бывает полезно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225" y="1944138"/>
            <a:ext cx="2977424" cy="2517550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Сильные и слабые стороны моделей</a:t>
            </a:r>
            <a:endParaRPr/>
          </a:p>
        </p:txBody>
      </p:sp>
      <p:graphicFrame>
        <p:nvGraphicFramePr>
          <p:cNvPr id="707" name="Google Shape;707;p89"/>
          <p:cNvGraphicFramePr/>
          <p:nvPr/>
        </p:nvGraphicFramePr>
        <p:xfrm>
          <a:off x="3612650" y="1944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{C0FED5AB-E9B5-42B8-A53A-BCF0AA4804A6}</a:tableStyleId>
              </a:tblPr>
              <a:tblGrid>
                <a:gridCol w="760925"/>
                <a:gridCol w="1258900"/>
                <a:gridCol w="770725"/>
                <a:gridCol w="875375"/>
                <a:gridCol w="1264050"/>
              </a:tblGrid>
              <a:tr h="618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ru" sz="1000" u="none" cap="none" strike="noStrike"/>
                        <a:t>Модель</a:t>
                      </a:r>
                      <a:endParaRPr b="1"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ru" sz="1000" u="none" cap="none" strike="noStrike"/>
                        <a:t>Быстрое сэмплирование</a:t>
                      </a:r>
                      <a:endParaRPr b="1"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ru" sz="1000" u="none" cap="none" strike="noStrike"/>
                        <a:t>Качество сэмплов</a:t>
                      </a:r>
                      <a:endParaRPr b="1"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ru" sz="1000" u="none" cap="none" strike="noStrike"/>
                        <a:t>Покрытие</a:t>
                      </a:r>
                      <a:endParaRPr b="1"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ru" sz="1000" u="none" cap="none" strike="noStrike"/>
                        <a:t>Оценка правдоподобия</a:t>
                      </a:r>
                      <a:endParaRPr b="1" sz="10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" sz="1000" u="none" cap="none" strike="noStrike"/>
                        <a:t>AR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cap="none" strike="noStrike">
                          <a:solidFill>
                            <a:schemeClr val="dk1"/>
                          </a:solidFill>
                        </a:rPr>
                        <a:t>❌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cap="none" strike="noStrike">
                          <a:solidFill>
                            <a:schemeClr val="dk1"/>
                          </a:solidFill>
                        </a:rPr>
                        <a:t>🤔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cap="none" strike="noStrike">
                          <a:solidFill>
                            <a:schemeClr val="dk1"/>
                          </a:solidFill>
                        </a:rPr>
                        <a:t>🤔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cap="none" strike="noStrike">
                          <a:solidFill>
                            <a:schemeClr val="dk1"/>
                          </a:solidFill>
                        </a:rPr>
                        <a:t>✅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" sz="1000" u="none" cap="none" strike="noStrike"/>
                        <a:t>GAN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" sz="1000" u="none" cap="none" strike="noStrike"/>
                        <a:t>✅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" sz="1000" u="none" cap="none" strike="noStrike"/>
                        <a:t>✅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" sz="1000" u="none" cap="none" strike="noStrike"/>
                        <a:t>❌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" sz="1000" u="none" cap="none" strike="noStrike"/>
                        <a:t>❌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" sz="1000" u="none" cap="none" strike="noStrike"/>
                        <a:t>VAE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" sz="1000" u="none" cap="none" strike="noStrike"/>
                        <a:t>✅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" sz="1000" u="none" cap="none" strike="noStrike"/>
                        <a:t>❌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" sz="1000" u="none" cap="none" strike="noStrike"/>
                        <a:t>✅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" sz="1000" u="none" cap="none" strike="noStrike"/>
                        <a:t>🤔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" sz="1000" u="none" cap="none" strike="noStrike"/>
                        <a:t>N. Flow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" sz="1000" u="none" cap="none" strike="noStrike"/>
                        <a:t>✅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" sz="1000" u="none" cap="none" strike="noStrike"/>
                        <a:t>❌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" sz="1000" u="none" cap="none" strike="noStrike"/>
                        <a:t>✅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" sz="1000" u="none" cap="none" strike="noStrike"/>
                        <a:t>✅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</a:tr>
              <a:tr h="373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" sz="1000" u="none" cap="none" strike="noStrike"/>
                        <a:t>Diffusion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" sz="1000" u="none" cap="none" strike="noStrike"/>
                        <a:t>❌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" sz="1000" u="none" cap="none" strike="noStrike"/>
                        <a:t>✅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" sz="1000" u="none" cap="none" strike="noStrike"/>
                        <a:t>✅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 u="none" cap="none" strike="noStrike">
                          <a:solidFill>
                            <a:schemeClr val="dk1"/>
                          </a:solidFill>
                        </a:rPr>
                        <a:t>🤔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08" name="Google Shape;708;p89"/>
          <p:cNvSpPr txBox="1"/>
          <p:nvPr/>
        </p:nvSpPr>
        <p:spPr>
          <a:xfrm>
            <a:off x="350825" y="991775"/>
            <a:ext cx="81918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В генерации картинок нет универсального подхода, как у трансформеров в языке: везде есть минусы и недостатки. Поэтому часто можно встретить «франкенштейнов», как-то объединяющих известные парадигмы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89"/>
          <p:cNvSpPr txBox="1"/>
          <p:nvPr/>
        </p:nvSpPr>
        <p:spPr>
          <a:xfrm>
            <a:off x="3514238" y="4403450"/>
            <a:ext cx="4986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🤔 - в принципе да, но есть ньюансы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ru"/>
              <a:t>GAN</a:t>
            </a:r>
            <a:r>
              <a:rPr lang="ru"/>
              <a:t> хорошо показывают себя на узких датасетах вроде LSUN или FFHQ, но плохо справляются с разнообразными данными (хотя недавние работы вроде Giga-GAN и StyleGAN-XL оспаривают это)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ru"/>
              <a:t>Диффузии</a:t>
            </a:r>
            <a:r>
              <a:rPr lang="ru"/>
              <a:t> решают проблему разнообразия, так как за счет плавного расшумления имеют отличное покрытие, но в vanilla версии сэмплинг очень медленный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ru"/>
              <a:t>Normalizing flows</a:t>
            </a:r>
            <a:r>
              <a:rPr lang="ru"/>
              <a:t> проигрывают в качестве из-за архитектурного ограничения в виде обратимых преобразований, однако имеют свою нишу из-за напрямую вычисляемого правдоподобия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ru"/>
              <a:t>VAE</a:t>
            </a:r>
            <a:r>
              <a:rPr lang="ru"/>
              <a:t> — теоретически важная, но качественно устаревшая модель (но ее </a:t>
            </a:r>
            <a:r>
              <a:rPr b="1" lang="ru"/>
              <a:t>VQ </a:t>
            </a:r>
            <a:r>
              <a:rPr lang="ru"/>
              <a:t>вариант можно часто встретить с другими моделями)</a:t>
            </a:r>
            <a:endParaRPr/>
          </a:p>
        </p:txBody>
      </p:sp>
      <p:sp>
        <p:nvSpPr>
          <p:cNvPr id="715" name="Google Shape;715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Тонкие моменты и выводы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9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 sz="2800"/>
              <a:t>4. Задачи, решаемые с диффузионными моделями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Примеры: controllable generation</a:t>
            </a:r>
            <a:endParaRPr/>
          </a:p>
        </p:txBody>
      </p:sp>
      <p:pic>
        <p:nvPicPr>
          <p:cNvPr id="726" name="Google Shape;726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800" y="1017725"/>
            <a:ext cx="7242699" cy="3821076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92"/>
          <p:cNvSpPr txBox="1"/>
          <p:nvPr/>
        </p:nvSpPr>
        <p:spPr>
          <a:xfrm>
            <a:off x="0" y="4869925"/>
            <a:ext cx="28002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https://arxiv.org/abs/2302.05543</a:t>
            </a:r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Примеры: controllable generation</a:t>
            </a:r>
            <a:endParaRPr/>
          </a:p>
        </p:txBody>
      </p:sp>
      <p:pic>
        <p:nvPicPr>
          <p:cNvPr id="733" name="Google Shape;733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4450" y="1046375"/>
            <a:ext cx="3131203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54528" y="1046375"/>
            <a:ext cx="3131405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93"/>
          <p:cNvSpPr txBox="1"/>
          <p:nvPr/>
        </p:nvSpPr>
        <p:spPr>
          <a:xfrm>
            <a:off x="0" y="4867350"/>
            <a:ext cx="31011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https://arxiv.org/abs/2308.06721</a:t>
            </a:r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 txBox="1"/>
          <p:nvPr>
            <p:ph type="title"/>
          </p:nvPr>
        </p:nvSpPr>
        <p:spPr>
          <a:xfrm>
            <a:off x="311700" y="733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 sz="2000"/>
              <a:t>Типы генеративного моделирования</a:t>
            </a:r>
            <a:endParaRPr sz="2000"/>
          </a:p>
        </p:txBody>
      </p:sp>
      <p:graphicFrame>
        <p:nvGraphicFramePr>
          <p:cNvPr id="146" name="Google Shape;146;p31"/>
          <p:cNvGraphicFramePr/>
          <p:nvPr/>
        </p:nvGraphicFramePr>
        <p:xfrm>
          <a:off x="311700" y="8276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{C0FED5AB-E9B5-42B8-A53A-BCF0AA4804A6}</a:tableStyleId>
              </a:tblPr>
              <a:tblGrid>
                <a:gridCol w="4260300"/>
                <a:gridCol w="4260300"/>
              </a:tblGrid>
              <a:tr h="568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ru" sz="1400" u="none" cap="none" strike="noStrike"/>
                        <a:t>Явное (Explicit)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ru" sz="1400" u="none" cap="none" strike="noStrike"/>
                        <a:t>Неявное (Implicit)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43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" sz="1300" u="none" cap="none" strike="noStrike"/>
                        <a:t>Оценка правдоподобия + сэмплирование</a:t>
                      </a:r>
                      <a:endParaRPr sz="13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" sz="1300" u="none" cap="none" strike="noStrike"/>
                        <a:t>Только сэмплирование, с помощью стохастических процедур</a:t>
                      </a:r>
                      <a:endParaRPr sz="13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47" name="Google Shape;14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6550" y="2747250"/>
            <a:ext cx="2932175" cy="20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4778" y="2708975"/>
            <a:ext cx="2030600" cy="20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Примеры: inpainting, восстановление, окрашивание</a:t>
            </a:r>
            <a:endParaRPr/>
          </a:p>
        </p:txBody>
      </p:sp>
      <p:pic>
        <p:nvPicPr>
          <p:cNvPr id="741" name="Google Shape;741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13875"/>
            <a:ext cx="8839200" cy="2901564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94"/>
          <p:cNvSpPr txBox="1"/>
          <p:nvPr/>
        </p:nvSpPr>
        <p:spPr>
          <a:xfrm>
            <a:off x="7150" y="4862775"/>
            <a:ext cx="28074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https://arxiv.org/abs/2111.05826</a:t>
            </a:r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Примеры: outpainting</a:t>
            </a:r>
            <a:endParaRPr/>
          </a:p>
        </p:txBody>
      </p:sp>
      <p:pic>
        <p:nvPicPr>
          <p:cNvPr id="748" name="Google Shape;748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7700" y="1017725"/>
            <a:ext cx="6051250" cy="3945525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95"/>
          <p:cNvSpPr txBox="1"/>
          <p:nvPr/>
        </p:nvSpPr>
        <p:spPr>
          <a:xfrm>
            <a:off x="7150" y="4877075"/>
            <a:ext cx="28074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https://arxiv.org/abs/2111.05826</a:t>
            </a:r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Примеры: editing with prompt</a:t>
            </a:r>
            <a:endParaRPr/>
          </a:p>
        </p:txBody>
      </p:sp>
      <p:pic>
        <p:nvPicPr>
          <p:cNvPr id="755" name="Google Shape;755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0975" y="1017725"/>
            <a:ext cx="5617150" cy="3896126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96"/>
          <p:cNvSpPr txBox="1"/>
          <p:nvPr/>
        </p:nvSpPr>
        <p:spPr>
          <a:xfrm>
            <a:off x="14325" y="4877075"/>
            <a:ext cx="34590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https://prompt-to-prompt.github.io/</a:t>
            </a:r>
            <a:r>
              <a:rPr b="0" i="0" lang="ru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97"/>
          <p:cNvSpPr txBox="1"/>
          <p:nvPr>
            <p:ph type="title"/>
          </p:nvPr>
        </p:nvSpPr>
        <p:spPr>
          <a:xfrm>
            <a:off x="311700" y="218147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Бонус: оптимальный транспорт и потоки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Что почитать (для крутых)</a:t>
            </a:r>
            <a:endParaRPr/>
          </a:p>
        </p:txBody>
      </p:sp>
      <p:sp>
        <p:nvSpPr>
          <p:cNvPr id="767" name="Google Shape;767;p98"/>
          <p:cNvSpPr txBox="1"/>
          <p:nvPr/>
        </p:nvSpPr>
        <p:spPr>
          <a:xfrm>
            <a:off x="352075" y="1125150"/>
            <a:ext cx="8472900" cy="3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Оптимальный транспорт: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-"/>
            </a:pPr>
            <a:r>
              <a:rPr b="0" i="0" lang="ru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introduction — </a:t>
            </a:r>
            <a:r>
              <a:rPr b="0" i="0" lang="ru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ссылка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-"/>
            </a:pPr>
            <a:r>
              <a:rPr b="0" i="0" lang="ru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пример генеративной модели, сформулированной с ОТ — </a:t>
            </a:r>
            <a:r>
              <a:rPr b="0" i="0" lang="ru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ссылка</a:t>
            </a:r>
            <a:r>
              <a:rPr b="0" i="0" lang="ru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Потоки (Flows)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-"/>
            </a:pPr>
            <a:r>
              <a:rPr b="0" i="0" lang="ru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введение — </a:t>
            </a:r>
            <a:r>
              <a:rPr b="0" i="0" lang="ru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ссылка</a:t>
            </a:r>
            <a:r>
              <a:rPr b="0" i="0" lang="ru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-"/>
            </a:pPr>
            <a:r>
              <a:rPr b="0" i="0" lang="ru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две важнейшие статьи — </a:t>
            </a:r>
            <a:r>
              <a:rPr b="0" i="0" lang="ru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ссылка</a:t>
            </a:r>
            <a:r>
              <a:rPr b="0" i="0" lang="ru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и </a:t>
            </a:r>
            <a:r>
              <a:rPr b="0" i="0" lang="ru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ссылка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-"/>
            </a:pPr>
            <a:r>
              <a:rPr b="0" i="0" lang="ru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диффузия, использующая потоки — </a:t>
            </a:r>
            <a:r>
              <a:rPr b="0" i="0" lang="ru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ссылка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Блог, объединяющий OT и потоки — </a:t>
            </a:r>
            <a:r>
              <a:rPr b="0" i="0" lang="ru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ссылка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7600" y="2571750"/>
            <a:ext cx="1821975" cy="18184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4" name="Google Shape;154;p32"/>
          <p:cNvGraphicFramePr/>
          <p:nvPr/>
        </p:nvGraphicFramePr>
        <p:xfrm>
          <a:off x="311700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{C0FED5AB-E9B5-42B8-A53A-BCF0AA4804A6}</a:tableStyleId>
              </a:tblPr>
              <a:tblGrid>
                <a:gridCol w="2454000"/>
                <a:gridCol w="3468375"/>
              </a:tblGrid>
              <a:tr h="3810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ru" sz="1400" u="none" cap="none" strike="noStrike"/>
                        <a:t>К чему относятся?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/>
                        <a:t>GAN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/>
                        <a:t>VAE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1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/>
                        <a:t>Диффузия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1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/>
                        <a:t>Нормализационные потоки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5" name="Google Shape;155;p32"/>
          <p:cNvSpPr txBox="1"/>
          <p:nvPr>
            <p:ph type="title"/>
          </p:nvPr>
        </p:nvSpPr>
        <p:spPr>
          <a:xfrm>
            <a:off x="311700" y="733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 sz="2000"/>
              <a:t>Типы генеративного моделирования</a:t>
            </a:r>
            <a:endParaRPr sz="2000"/>
          </a:p>
        </p:txBody>
      </p:sp>
      <p:graphicFrame>
        <p:nvGraphicFramePr>
          <p:cNvPr id="156" name="Google Shape;156;p32"/>
          <p:cNvGraphicFramePr/>
          <p:nvPr/>
        </p:nvGraphicFramePr>
        <p:xfrm>
          <a:off x="311700" y="8276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{C0FED5AB-E9B5-42B8-A53A-BCF0AA4804A6}</a:tableStyleId>
              </a:tblPr>
              <a:tblGrid>
                <a:gridCol w="4260300"/>
                <a:gridCol w="4260300"/>
              </a:tblGrid>
              <a:tr h="568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ru" sz="1400" u="none" cap="none" strike="noStrike"/>
                        <a:t>Явное (Explicit)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ru" sz="1400" u="none" cap="none" strike="noStrike"/>
                        <a:t>Неявное (Implicit)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43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" sz="1300" u="none" cap="none" strike="noStrike"/>
                        <a:t>Оценка правдоподобия + сэмплирование</a:t>
                      </a:r>
                      <a:endParaRPr sz="13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" sz="1300" u="none" cap="none" strike="noStrike"/>
                        <a:t>Только сэмплирование, с помощью стохастических процедур</a:t>
                      </a:r>
                      <a:endParaRPr sz="13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7" name="Google Shape;157;p32"/>
          <p:cNvSpPr txBox="1"/>
          <p:nvPr/>
        </p:nvSpPr>
        <p:spPr>
          <a:xfrm>
            <a:off x="6526125" y="4390175"/>
            <a:ext cx="22665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ru" sz="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Дизайнеру: надпись на футболке не берём. На всех слайдах с этим персонажем аналогично перерисовываем эмоции. Можно заменить на котика))</a:t>
            </a:r>
            <a:endParaRPr b="0" i="0" sz="9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 txBox="1"/>
          <p:nvPr>
            <p:ph type="title"/>
          </p:nvPr>
        </p:nvSpPr>
        <p:spPr>
          <a:xfrm>
            <a:off x="311700" y="733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 sz="2000"/>
              <a:t>Типы генеративного моделирования</a:t>
            </a:r>
            <a:endParaRPr sz="2000"/>
          </a:p>
        </p:txBody>
      </p:sp>
      <p:graphicFrame>
        <p:nvGraphicFramePr>
          <p:cNvPr id="163" name="Google Shape;163;p33"/>
          <p:cNvGraphicFramePr/>
          <p:nvPr/>
        </p:nvGraphicFramePr>
        <p:xfrm>
          <a:off x="311700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{C0FED5AB-E9B5-42B8-A53A-BCF0AA4804A6}</a:tableStyleId>
              </a:tblPr>
              <a:tblGrid>
                <a:gridCol w="2454000"/>
                <a:gridCol w="3468375"/>
              </a:tblGrid>
              <a:tr h="3810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ru" sz="1400" u="none" cap="none" strike="noStrike"/>
                        <a:t>К чему относятся?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/>
                        <a:t>GAN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/>
                        <a:t>Даже не пытаемся явно оценить праводободие 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/>
                        <a:t>VAE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/>
                        <a:t>Не можем явно оценить правдоподобие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/>
                        <a:t>Диффузия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/>
                        <a:t>Задаем некоторый случайный процесс, но при этом можем оценить правдоподобие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/>
                        <a:t>Нормализационные потоки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/>
                        <a:t>Явно максимизируем и оцениваем правдоподобие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64" name="Google Shape;16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9033" y="2546575"/>
            <a:ext cx="1452067" cy="144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3"/>
          <p:cNvSpPr txBox="1"/>
          <p:nvPr/>
        </p:nvSpPr>
        <p:spPr>
          <a:xfrm>
            <a:off x="6563425" y="4048275"/>
            <a:ext cx="2352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Если непонятно, почему так происходит, — позже разберем все это!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66" name="Google Shape;166;p33"/>
          <p:cNvGraphicFramePr/>
          <p:nvPr/>
        </p:nvGraphicFramePr>
        <p:xfrm>
          <a:off x="311700" y="8276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{C0FED5AB-E9B5-42B8-A53A-BCF0AA4804A6}</a:tableStyleId>
              </a:tblPr>
              <a:tblGrid>
                <a:gridCol w="4260300"/>
                <a:gridCol w="4260300"/>
              </a:tblGrid>
              <a:tr h="568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ru" sz="1400" u="none" cap="none" strike="noStrike"/>
                        <a:t>Явное (Explicit)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ru" sz="1400" u="none" cap="none" strike="noStrike"/>
                        <a:t>Неявное (Implicit)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43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" sz="1300" u="none" cap="none" strike="noStrike"/>
                        <a:t>Оценка правдоподобия + сэмплирование</a:t>
                      </a:r>
                      <a:endParaRPr sz="13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" sz="1300" u="none" cap="none" strike="noStrike"/>
                        <a:t>Только сэмплирование, с помощью стохастических процедур</a:t>
                      </a:r>
                      <a:endParaRPr sz="13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